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1" r:id="rId5"/>
    <p:sldId id="268" r:id="rId6"/>
    <p:sldId id="259" r:id="rId7"/>
    <p:sldId id="260" r:id="rId8"/>
    <p:sldId id="269" r:id="rId9"/>
    <p:sldId id="265" r:id="rId10"/>
    <p:sldId id="266" r:id="rId11"/>
    <p:sldId id="271" r:id="rId12"/>
    <p:sldId id="264" r:id="rId13"/>
    <p:sldId id="282" r:id="rId14"/>
    <p:sldId id="270" r:id="rId15"/>
    <p:sldId id="280" r:id="rId16"/>
    <p:sldId id="272" r:id="rId17"/>
    <p:sldId id="281" r:id="rId18"/>
    <p:sldId id="273" r:id="rId19"/>
    <p:sldId id="274" r:id="rId20"/>
    <p:sldId id="275" r:id="rId21"/>
    <p:sldId id="276" r:id="rId22"/>
    <p:sldId id="277" r:id="rId23"/>
    <p:sldId id="278" r:id="rId24"/>
    <p:sldId id="279" r:id="rId25"/>
    <p:sldId id="267" r:id="rId26"/>
  </p:sldIdLst>
  <p:sldSz cx="18288000" cy="10287000"/>
  <p:notesSz cx="6858000" cy="9144000"/>
  <p:embeddedFontLst>
    <p:embeddedFont>
      <p:font typeface="Alta" panose="020B0604020202020204" charset="0"/>
      <p:regular r:id="rId27"/>
    </p:embeddedFont>
    <p:embeddedFont>
      <p:font typeface="Caladea"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C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393729-45E2-4F8A-B89C-C38F10D332A5}" v="56" dt="2025-11-14T16:38:50.360"/>
    <p1510:client id="{6CA8D2E0-9C89-4A72-89F6-80A72167267A}" v="3" dt="2025-11-14T07:16:00.1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1" d="100"/>
          <a:sy n="51" d="100"/>
        </p:scale>
        <p:origin x="826"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38"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viewProps" Target="viewProps.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ARDO HUMBERTO SEVILLA AGUILAR" userId="S::rsevilla@cnsf.gob.mx::94c9c77e-ccbf-4b74-aeeb-01ce0f31e326" providerId="AD" clId="Web-{20393729-45E2-4F8A-B89C-C38F10D332A5}"/>
    <pc:docChg chg="modSld">
      <pc:chgData name="RICARDO HUMBERTO SEVILLA AGUILAR" userId="S::rsevilla@cnsf.gob.mx::94c9c77e-ccbf-4b74-aeeb-01ce0f31e326" providerId="AD" clId="Web-{20393729-45E2-4F8A-B89C-C38F10D332A5}" dt="2025-11-14T16:38:49.985" v="29" actId="20577"/>
      <pc:docMkLst>
        <pc:docMk/>
      </pc:docMkLst>
      <pc:sldChg chg="modSp">
        <pc:chgData name="RICARDO HUMBERTO SEVILLA AGUILAR" userId="S::rsevilla@cnsf.gob.mx::94c9c77e-ccbf-4b74-aeeb-01ce0f31e326" providerId="AD" clId="Web-{20393729-45E2-4F8A-B89C-C38F10D332A5}" dt="2025-11-14T16:38:49.985" v="29" actId="20577"/>
        <pc:sldMkLst>
          <pc:docMk/>
          <pc:sldMk cId="0" sldId="260"/>
        </pc:sldMkLst>
        <pc:spChg chg="mod">
          <ac:chgData name="RICARDO HUMBERTO SEVILLA AGUILAR" userId="S::rsevilla@cnsf.gob.mx::94c9c77e-ccbf-4b74-aeeb-01ce0f31e326" providerId="AD" clId="Web-{20393729-45E2-4F8A-B89C-C38F10D332A5}" dt="2025-11-14T16:38:49.985" v="29" actId="20577"/>
          <ac:spMkLst>
            <pc:docMk/>
            <pc:sldMk cId="0" sldId="260"/>
            <ac:spMk id="5" creationId="{00000000-0000-0000-0000-000000000000}"/>
          </ac:spMkLst>
        </pc:spChg>
      </pc:sldChg>
    </pc:docChg>
  </pc:docChgLst>
  <pc:docChgLst>
    <pc:chgData name="ALDO RAZIEL HERNANDEZ ALVAREZ" userId="5bf40253-5cfa-4473-9e63-9d01842aff24" providerId="ADAL" clId="{B6703DDA-6FA1-45FB-B7A2-2124077DF11B}"/>
    <pc:docChg chg="undo custSel addSld delSld modSld sldOrd">
      <pc:chgData name="ALDO RAZIEL HERNANDEZ ALVAREZ" userId="5bf40253-5cfa-4473-9e63-9d01842aff24" providerId="ADAL" clId="{B6703DDA-6FA1-45FB-B7A2-2124077DF11B}" dt="2025-11-14T07:30:24.800" v="1267" actId="1036"/>
      <pc:docMkLst>
        <pc:docMk/>
      </pc:docMkLst>
      <pc:sldChg chg="modSp mod">
        <pc:chgData name="ALDO RAZIEL HERNANDEZ ALVAREZ" userId="5bf40253-5cfa-4473-9e63-9d01842aff24" providerId="ADAL" clId="{B6703DDA-6FA1-45FB-B7A2-2124077DF11B}" dt="2025-11-13T03:47:11.448" v="380" actId="790"/>
        <pc:sldMkLst>
          <pc:docMk/>
          <pc:sldMk cId="0" sldId="257"/>
        </pc:sldMkLst>
        <pc:spChg chg="mod">
          <ac:chgData name="ALDO RAZIEL HERNANDEZ ALVAREZ" userId="5bf40253-5cfa-4473-9e63-9d01842aff24" providerId="ADAL" clId="{B6703DDA-6FA1-45FB-B7A2-2124077DF11B}" dt="2025-11-13T03:47:11.448" v="380" actId="790"/>
          <ac:spMkLst>
            <pc:docMk/>
            <pc:sldMk cId="0" sldId="257"/>
            <ac:spMk id="5" creationId="{00000000-0000-0000-0000-000000000000}"/>
          </ac:spMkLst>
        </pc:spChg>
        <pc:spChg chg="mod">
          <ac:chgData name="ALDO RAZIEL HERNANDEZ ALVAREZ" userId="5bf40253-5cfa-4473-9e63-9d01842aff24" providerId="ADAL" clId="{B6703DDA-6FA1-45FB-B7A2-2124077DF11B}" dt="2025-11-13T03:47:11.448" v="380" actId="790"/>
          <ac:spMkLst>
            <pc:docMk/>
            <pc:sldMk cId="0" sldId="257"/>
            <ac:spMk id="6" creationId="{00000000-0000-0000-0000-000000000000}"/>
          </ac:spMkLst>
        </pc:spChg>
        <pc:spChg chg="mod">
          <ac:chgData name="ALDO RAZIEL HERNANDEZ ALVAREZ" userId="5bf40253-5cfa-4473-9e63-9d01842aff24" providerId="ADAL" clId="{B6703DDA-6FA1-45FB-B7A2-2124077DF11B}" dt="2025-11-13T03:47:11.448" v="380" actId="790"/>
          <ac:spMkLst>
            <pc:docMk/>
            <pc:sldMk cId="0" sldId="257"/>
            <ac:spMk id="7" creationId="{00000000-0000-0000-0000-000000000000}"/>
          </ac:spMkLst>
        </pc:spChg>
      </pc:sldChg>
      <pc:sldChg chg="delSp modSp mod">
        <pc:chgData name="ALDO RAZIEL HERNANDEZ ALVAREZ" userId="5bf40253-5cfa-4473-9e63-9d01842aff24" providerId="ADAL" clId="{B6703DDA-6FA1-45FB-B7A2-2124077DF11B}" dt="2025-11-13T03:44:10.624" v="333" actId="1037"/>
        <pc:sldMkLst>
          <pc:docMk/>
          <pc:sldMk cId="0" sldId="258"/>
        </pc:sldMkLst>
        <pc:spChg chg="mod">
          <ac:chgData name="ALDO RAZIEL HERNANDEZ ALVAREZ" userId="5bf40253-5cfa-4473-9e63-9d01842aff24" providerId="ADAL" clId="{B6703DDA-6FA1-45FB-B7A2-2124077DF11B}" dt="2025-11-13T03:44:10.624" v="333" actId="1037"/>
          <ac:spMkLst>
            <pc:docMk/>
            <pc:sldMk cId="0" sldId="258"/>
            <ac:spMk id="4" creationId="{00000000-0000-0000-0000-000000000000}"/>
          </ac:spMkLst>
        </pc:spChg>
        <pc:spChg chg="del">
          <ac:chgData name="ALDO RAZIEL HERNANDEZ ALVAREZ" userId="5bf40253-5cfa-4473-9e63-9d01842aff24" providerId="ADAL" clId="{B6703DDA-6FA1-45FB-B7A2-2124077DF11B}" dt="2025-11-13T03:43:12.313" v="304" actId="478"/>
          <ac:spMkLst>
            <pc:docMk/>
            <pc:sldMk cId="0" sldId="258"/>
            <ac:spMk id="5" creationId="{00000000-0000-0000-0000-000000000000}"/>
          </ac:spMkLst>
        </pc:spChg>
      </pc:sldChg>
      <pc:sldChg chg="modSp mod">
        <pc:chgData name="ALDO RAZIEL HERNANDEZ ALVAREZ" userId="5bf40253-5cfa-4473-9e63-9d01842aff24" providerId="ADAL" clId="{B6703DDA-6FA1-45FB-B7A2-2124077DF11B}" dt="2025-11-13T02:58:56.273" v="131" actId="14100"/>
        <pc:sldMkLst>
          <pc:docMk/>
          <pc:sldMk cId="0" sldId="259"/>
        </pc:sldMkLst>
        <pc:spChg chg="mod">
          <ac:chgData name="ALDO RAZIEL HERNANDEZ ALVAREZ" userId="5bf40253-5cfa-4473-9e63-9d01842aff24" providerId="ADAL" clId="{B6703DDA-6FA1-45FB-B7A2-2124077DF11B}" dt="2025-11-13T02:52:28.631" v="65" actId="790"/>
          <ac:spMkLst>
            <pc:docMk/>
            <pc:sldMk cId="0" sldId="259"/>
            <ac:spMk id="2" creationId="{00000000-0000-0000-0000-000000000000}"/>
          </ac:spMkLst>
        </pc:spChg>
        <pc:spChg chg="mod">
          <ac:chgData name="ALDO RAZIEL HERNANDEZ ALVAREZ" userId="5bf40253-5cfa-4473-9e63-9d01842aff24" providerId="ADAL" clId="{B6703DDA-6FA1-45FB-B7A2-2124077DF11B}" dt="2025-11-13T02:58:56.273" v="131" actId="14100"/>
          <ac:spMkLst>
            <pc:docMk/>
            <pc:sldMk cId="0" sldId="259"/>
            <ac:spMk id="3" creationId="{00000000-0000-0000-0000-000000000000}"/>
          </ac:spMkLst>
        </pc:spChg>
      </pc:sldChg>
      <pc:sldChg chg="modSp mod">
        <pc:chgData name="ALDO RAZIEL HERNANDEZ ALVAREZ" userId="5bf40253-5cfa-4473-9e63-9d01842aff24" providerId="ADAL" clId="{B6703DDA-6FA1-45FB-B7A2-2124077DF11B}" dt="2025-11-13T03:08:08.063" v="214" actId="14100"/>
        <pc:sldMkLst>
          <pc:docMk/>
          <pc:sldMk cId="0" sldId="260"/>
        </pc:sldMkLst>
        <pc:spChg chg="mod">
          <ac:chgData name="ALDO RAZIEL HERNANDEZ ALVAREZ" userId="5bf40253-5cfa-4473-9e63-9d01842aff24" providerId="ADAL" clId="{B6703DDA-6FA1-45FB-B7A2-2124077DF11B}" dt="2025-11-13T03:02:42.987" v="132" actId="790"/>
          <ac:spMkLst>
            <pc:docMk/>
            <pc:sldMk cId="0" sldId="260"/>
            <ac:spMk id="2" creationId="{00000000-0000-0000-0000-000000000000}"/>
          </ac:spMkLst>
        </pc:spChg>
        <pc:spChg chg="mod">
          <ac:chgData name="ALDO RAZIEL HERNANDEZ ALVAREZ" userId="5bf40253-5cfa-4473-9e63-9d01842aff24" providerId="ADAL" clId="{B6703DDA-6FA1-45FB-B7A2-2124077DF11B}" dt="2025-11-13T03:08:08.063" v="214" actId="14100"/>
          <ac:spMkLst>
            <pc:docMk/>
            <pc:sldMk cId="0" sldId="260"/>
            <ac:spMk id="5" creationId="{00000000-0000-0000-0000-000000000000}"/>
          </ac:spMkLst>
        </pc:spChg>
      </pc:sldChg>
      <pc:sldChg chg="modSp mod ord">
        <pc:chgData name="ALDO RAZIEL HERNANDEZ ALVAREZ" userId="5bf40253-5cfa-4473-9e63-9d01842aff24" providerId="ADAL" clId="{B6703DDA-6FA1-45FB-B7A2-2124077DF11B}" dt="2025-11-14T06:23:47.448" v="475" actId="14100"/>
        <pc:sldMkLst>
          <pc:docMk/>
          <pc:sldMk cId="0" sldId="261"/>
        </pc:sldMkLst>
        <pc:spChg chg="mod">
          <ac:chgData name="ALDO RAZIEL HERNANDEZ ALVAREZ" userId="5bf40253-5cfa-4473-9e63-9d01842aff24" providerId="ADAL" clId="{B6703DDA-6FA1-45FB-B7A2-2124077DF11B}" dt="2025-11-14T06:23:47.448" v="475" actId="14100"/>
          <ac:spMkLst>
            <pc:docMk/>
            <pc:sldMk cId="0" sldId="261"/>
            <ac:spMk id="2" creationId="{00000000-0000-0000-0000-000000000000}"/>
          </ac:spMkLst>
        </pc:spChg>
        <pc:spChg chg="mod">
          <ac:chgData name="ALDO RAZIEL HERNANDEZ ALVAREZ" userId="5bf40253-5cfa-4473-9e63-9d01842aff24" providerId="ADAL" clId="{B6703DDA-6FA1-45FB-B7A2-2124077DF11B}" dt="2025-11-13T03:47:25.519" v="393" actId="20577"/>
          <ac:spMkLst>
            <pc:docMk/>
            <pc:sldMk cId="0" sldId="261"/>
            <ac:spMk id="3" creationId="{00000000-0000-0000-0000-000000000000}"/>
          </ac:spMkLst>
        </pc:spChg>
      </pc:sldChg>
      <pc:sldChg chg="del">
        <pc:chgData name="ALDO RAZIEL HERNANDEZ ALVAREZ" userId="5bf40253-5cfa-4473-9e63-9d01842aff24" providerId="ADAL" clId="{B6703DDA-6FA1-45FB-B7A2-2124077DF11B}" dt="2025-11-13T03:20:37.367" v="219" actId="2696"/>
        <pc:sldMkLst>
          <pc:docMk/>
          <pc:sldMk cId="0" sldId="262"/>
        </pc:sldMkLst>
      </pc:sldChg>
      <pc:sldChg chg="modSp del mod">
        <pc:chgData name="ALDO RAZIEL HERNANDEZ ALVAREZ" userId="5bf40253-5cfa-4473-9e63-9d01842aff24" providerId="ADAL" clId="{B6703DDA-6FA1-45FB-B7A2-2124077DF11B}" dt="2025-11-13T03:27:01.924" v="232" actId="2696"/>
        <pc:sldMkLst>
          <pc:docMk/>
          <pc:sldMk cId="0" sldId="263"/>
        </pc:sldMkLst>
        <pc:spChg chg="mod">
          <ac:chgData name="ALDO RAZIEL HERNANDEZ ALVAREZ" userId="5bf40253-5cfa-4473-9e63-9d01842aff24" providerId="ADAL" clId="{B6703DDA-6FA1-45FB-B7A2-2124077DF11B}" dt="2025-11-13T03:21:53.217" v="231" actId="313"/>
          <ac:spMkLst>
            <pc:docMk/>
            <pc:sldMk cId="0" sldId="263"/>
            <ac:spMk id="2" creationId="{00000000-0000-0000-0000-000000000000}"/>
          </ac:spMkLst>
        </pc:spChg>
        <pc:spChg chg="mod">
          <ac:chgData name="ALDO RAZIEL HERNANDEZ ALVAREZ" userId="5bf40253-5cfa-4473-9e63-9d01842aff24" providerId="ADAL" clId="{B6703DDA-6FA1-45FB-B7A2-2124077DF11B}" dt="2025-11-13T03:21:31.361" v="229" actId="790"/>
          <ac:spMkLst>
            <pc:docMk/>
            <pc:sldMk cId="0" sldId="263"/>
            <ac:spMk id="3" creationId="{00000000-0000-0000-0000-000000000000}"/>
          </ac:spMkLst>
        </pc:spChg>
      </pc:sldChg>
      <pc:sldChg chg="modSp del mod ord">
        <pc:chgData name="ALDO RAZIEL HERNANDEZ ALVAREZ" userId="5bf40253-5cfa-4473-9e63-9d01842aff24" providerId="ADAL" clId="{B6703DDA-6FA1-45FB-B7A2-2124077DF11B}" dt="2025-11-14T06:43:38.639" v="850" actId="20577"/>
        <pc:sldMkLst>
          <pc:docMk/>
          <pc:sldMk cId="0" sldId="264"/>
        </pc:sldMkLst>
        <pc:spChg chg="mod">
          <ac:chgData name="ALDO RAZIEL HERNANDEZ ALVAREZ" userId="5bf40253-5cfa-4473-9e63-9d01842aff24" providerId="ADAL" clId="{B6703DDA-6FA1-45FB-B7A2-2124077DF11B}" dt="2025-11-14T06:39:08.715" v="828" actId="790"/>
          <ac:spMkLst>
            <pc:docMk/>
            <pc:sldMk cId="0" sldId="264"/>
            <ac:spMk id="4" creationId="{00000000-0000-0000-0000-000000000000}"/>
          </ac:spMkLst>
        </pc:spChg>
        <pc:spChg chg="mod">
          <ac:chgData name="ALDO RAZIEL HERNANDEZ ALVAREZ" userId="5bf40253-5cfa-4473-9e63-9d01842aff24" providerId="ADAL" clId="{B6703DDA-6FA1-45FB-B7A2-2124077DF11B}" dt="2025-11-14T06:43:38.639" v="850" actId="20577"/>
          <ac:spMkLst>
            <pc:docMk/>
            <pc:sldMk cId="0" sldId="264"/>
            <ac:spMk id="5" creationId="{00000000-0000-0000-0000-000000000000}"/>
          </ac:spMkLst>
        </pc:spChg>
      </pc:sldChg>
      <pc:sldChg chg="modSp mod">
        <pc:chgData name="ALDO RAZIEL HERNANDEZ ALVAREZ" userId="5bf40253-5cfa-4473-9e63-9d01842aff24" providerId="ADAL" clId="{B6703DDA-6FA1-45FB-B7A2-2124077DF11B}" dt="2025-11-13T03:34:31.349" v="301" actId="14100"/>
        <pc:sldMkLst>
          <pc:docMk/>
          <pc:sldMk cId="0" sldId="265"/>
        </pc:sldMkLst>
        <pc:spChg chg="mod">
          <ac:chgData name="ALDO RAZIEL HERNANDEZ ALVAREZ" userId="5bf40253-5cfa-4473-9e63-9d01842aff24" providerId="ADAL" clId="{B6703DDA-6FA1-45FB-B7A2-2124077DF11B}" dt="2025-11-13T03:29:57.866" v="250" actId="313"/>
          <ac:spMkLst>
            <pc:docMk/>
            <pc:sldMk cId="0" sldId="265"/>
            <ac:spMk id="2" creationId="{00000000-0000-0000-0000-000000000000}"/>
          </ac:spMkLst>
        </pc:spChg>
        <pc:spChg chg="mod">
          <ac:chgData name="ALDO RAZIEL HERNANDEZ ALVAREZ" userId="5bf40253-5cfa-4473-9e63-9d01842aff24" providerId="ADAL" clId="{B6703DDA-6FA1-45FB-B7A2-2124077DF11B}" dt="2025-11-13T03:34:31.349" v="301" actId="14100"/>
          <ac:spMkLst>
            <pc:docMk/>
            <pc:sldMk cId="0" sldId="265"/>
            <ac:spMk id="4" creationId="{00000000-0000-0000-0000-000000000000}"/>
          </ac:spMkLst>
        </pc:spChg>
        <pc:spChg chg="mod">
          <ac:chgData name="ALDO RAZIEL HERNANDEZ ALVAREZ" userId="5bf40253-5cfa-4473-9e63-9d01842aff24" providerId="ADAL" clId="{B6703DDA-6FA1-45FB-B7A2-2124077DF11B}" dt="2025-11-13T03:29:47.032" v="248" actId="790"/>
          <ac:spMkLst>
            <pc:docMk/>
            <pc:sldMk cId="0" sldId="265"/>
            <ac:spMk id="5" creationId="{00000000-0000-0000-0000-000000000000}"/>
          </ac:spMkLst>
        </pc:spChg>
      </pc:sldChg>
      <pc:sldChg chg="add">
        <pc:chgData name="ALDO RAZIEL HERNANDEZ ALVAREZ" userId="5bf40253-5cfa-4473-9e63-9d01842aff24" providerId="ADAL" clId="{B6703DDA-6FA1-45FB-B7A2-2124077DF11B}" dt="2025-11-13T03:42:49.438" v="303" actId="2890"/>
        <pc:sldMkLst>
          <pc:docMk/>
          <pc:sldMk cId="386152247" sldId="268"/>
        </pc:sldMkLst>
      </pc:sldChg>
      <pc:sldChg chg="add">
        <pc:chgData name="ALDO RAZIEL HERNANDEZ ALVAREZ" userId="5bf40253-5cfa-4473-9e63-9d01842aff24" providerId="ADAL" clId="{B6703DDA-6FA1-45FB-B7A2-2124077DF11B}" dt="2025-11-13T03:45:41.284" v="334" actId="2890"/>
        <pc:sldMkLst>
          <pc:docMk/>
          <pc:sldMk cId="2513029300" sldId="269"/>
        </pc:sldMkLst>
      </pc:sldChg>
      <pc:sldChg chg="delSp modSp mod">
        <pc:chgData name="ALDO RAZIEL HERNANDEZ ALVAREZ" userId="5bf40253-5cfa-4473-9e63-9d01842aff24" providerId="ADAL" clId="{B6703DDA-6FA1-45FB-B7A2-2124077DF11B}" dt="2025-11-14T06:48:35.266" v="969" actId="20577"/>
        <pc:sldMkLst>
          <pc:docMk/>
          <pc:sldMk cId="13306812" sldId="270"/>
        </pc:sldMkLst>
        <pc:spChg chg="mod topLvl">
          <ac:chgData name="ALDO RAZIEL HERNANDEZ ALVAREZ" userId="5bf40253-5cfa-4473-9e63-9d01842aff24" providerId="ADAL" clId="{B6703DDA-6FA1-45FB-B7A2-2124077DF11B}" dt="2025-11-14T06:48:35.266" v="969" actId="20577"/>
          <ac:spMkLst>
            <pc:docMk/>
            <pc:sldMk cId="13306812" sldId="270"/>
            <ac:spMk id="2" creationId="{00000000-0000-0000-0000-000000000000}"/>
          </ac:spMkLst>
        </pc:spChg>
        <pc:spChg chg="del mod topLvl">
          <ac:chgData name="ALDO RAZIEL HERNANDEZ ALVAREZ" userId="5bf40253-5cfa-4473-9e63-9d01842aff24" providerId="ADAL" clId="{B6703DDA-6FA1-45FB-B7A2-2124077DF11B}" dt="2025-11-14T06:47:31.876" v="952" actId="478"/>
          <ac:spMkLst>
            <pc:docMk/>
            <pc:sldMk cId="13306812" sldId="270"/>
            <ac:spMk id="5" creationId="{3DFEDE52-7B71-41C0-98C0-A5BF1A1922FE}"/>
          </ac:spMkLst>
        </pc:spChg>
        <pc:grpChg chg="del">
          <ac:chgData name="ALDO RAZIEL HERNANDEZ ALVAREZ" userId="5bf40253-5cfa-4473-9e63-9d01842aff24" providerId="ADAL" clId="{B6703DDA-6FA1-45FB-B7A2-2124077DF11B}" dt="2025-11-14T06:47:31.876" v="952" actId="478"/>
          <ac:grpSpMkLst>
            <pc:docMk/>
            <pc:sldMk cId="13306812" sldId="270"/>
            <ac:grpSpMk id="6" creationId="{476CD32B-2301-446F-A921-29E9E725294A}"/>
          </ac:grpSpMkLst>
        </pc:grpChg>
      </pc:sldChg>
      <pc:sldChg chg="modSp mod ord">
        <pc:chgData name="ALDO RAZIEL HERNANDEZ ALVAREZ" userId="5bf40253-5cfa-4473-9e63-9d01842aff24" providerId="ADAL" clId="{B6703DDA-6FA1-45FB-B7A2-2124077DF11B}" dt="2025-11-14T06:36:49.078" v="803" actId="20577"/>
        <pc:sldMkLst>
          <pc:docMk/>
          <pc:sldMk cId="3332379140" sldId="271"/>
        </pc:sldMkLst>
        <pc:spChg chg="mod">
          <ac:chgData name="ALDO RAZIEL HERNANDEZ ALVAREZ" userId="5bf40253-5cfa-4473-9e63-9d01842aff24" providerId="ADAL" clId="{B6703DDA-6FA1-45FB-B7A2-2124077DF11B}" dt="2025-11-14T06:33:39.214" v="525" actId="20577"/>
          <ac:spMkLst>
            <pc:docMk/>
            <pc:sldMk cId="3332379140" sldId="271"/>
            <ac:spMk id="2" creationId="{00000000-0000-0000-0000-000000000000}"/>
          </ac:spMkLst>
        </pc:spChg>
        <pc:spChg chg="mod">
          <ac:chgData name="ALDO RAZIEL HERNANDEZ ALVAREZ" userId="5bf40253-5cfa-4473-9e63-9d01842aff24" providerId="ADAL" clId="{B6703DDA-6FA1-45FB-B7A2-2124077DF11B}" dt="2025-11-14T06:36:49.078" v="803" actId="20577"/>
          <ac:spMkLst>
            <pc:docMk/>
            <pc:sldMk cId="3332379140" sldId="271"/>
            <ac:spMk id="3" creationId="{00000000-0000-0000-0000-000000000000}"/>
          </ac:spMkLst>
        </pc:spChg>
      </pc:sldChg>
      <pc:sldChg chg="modSp mod">
        <pc:chgData name="ALDO RAZIEL HERNANDEZ ALVAREZ" userId="5bf40253-5cfa-4473-9e63-9d01842aff24" providerId="ADAL" clId="{B6703DDA-6FA1-45FB-B7A2-2124077DF11B}" dt="2025-11-14T06:53:48.253" v="989" actId="20577"/>
        <pc:sldMkLst>
          <pc:docMk/>
          <pc:sldMk cId="2825371337" sldId="272"/>
        </pc:sldMkLst>
        <pc:spChg chg="mod">
          <ac:chgData name="ALDO RAZIEL HERNANDEZ ALVAREZ" userId="5bf40253-5cfa-4473-9e63-9d01842aff24" providerId="ADAL" clId="{B6703DDA-6FA1-45FB-B7A2-2124077DF11B}" dt="2025-11-14T06:53:48.253" v="989" actId="20577"/>
          <ac:spMkLst>
            <pc:docMk/>
            <pc:sldMk cId="2825371337" sldId="272"/>
            <ac:spMk id="5" creationId="{00000000-0000-0000-0000-000000000000}"/>
          </ac:spMkLst>
        </pc:spChg>
      </pc:sldChg>
      <pc:sldChg chg="modSp mod">
        <pc:chgData name="ALDO RAZIEL HERNANDEZ ALVAREZ" userId="5bf40253-5cfa-4473-9e63-9d01842aff24" providerId="ADAL" clId="{B6703DDA-6FA1-45FB-B7A2-2124077DF11B}" dt="2025-11-14T07:11:52.851" v="1133" actId="20577"/>
        <pc:sldMkLst>
          <pc:docMk/>
          <pc:sldMk cId="2917737335" sldId="274"/>
        </pc:sldMkLst>
        <pc:spChg chg="mod">
          <ac:chgData name="ALDO RAZIEL HERNANDEZ ALVAREZ" userId="5bf40253-5cfa-4473-9e63-9d01842aff24" providerId="ADAL" clId="{B6703DDA-6FA1-45FB-B7A2-2124077DF11B}" dt="2025-11-14T07:09:11.693" v="1006" actId="1035"/>
          <ac:spMkLst>
            <pc:docMk/>
            <pc:sldMk cId="2917737335" sldId="274"/>
            <ac:spMk id="2" creationId="{00000000-0000-0000-0000-000000000000}"/>
          </ac:spMkLst>
        </pc:spChg>
        <pc:spChg chg="mod">
          <ac:chgData name="ALDO RAZIEL HERNANDEZ ALVAREZ" userId="5bf40253-5cfa-4473-9e63-9d01842aff24" providerId="ADAL" clId="{B6703DDA-6FA1-45FB-B7A2-2124077DF11B}" dt="2025-11-14T07:11:52.851" v="1133" actId="20577"/>
          <ac:spMkLst>
            <pc:docMk/>
            <pc:sldMk cId="2917737335" sldId="274"/>
            <ac:spMk id="4" creationId="{00000000-0000-0000-0000-000000000000}"/>
          </ac:spMkLst>
        </pc:spChg>
      </pc:sldChg>
      <pc:sldChg chg="modSp mod">
        <pc:chgData name="ALDO RAZIEL HERNANDEZ ALVAREZ" userId="5bf40253-5cfa-4473-9e63-9d01842aff24" providerId="ADAL" clId="{B6703DDA-6FA1-45FB-B7A2-2124077DF11B}" dt="2025-11-14T07:24:52.056" v="1244" actId="6549"/>
        <pc:sldMkLst>
          <pc:docMk/>
          <pc:sldMk cId="315306920" sldId="276"/>
        </pc:sldMkLst>
        <pc:spChg chg="mod">
          <ac:chgData name="ALDO RAZIEL HERNANDEZ ALVAREZ" userId="5bf40253-5cfa-4473-9e63-9d01842aff24" providerId="ADAL" clId="{B6703DDA-6FA1-45FB-B7A2-2124077DF11B}" dt="2025-11-14T07:23:24.628" v="1174" actId="6549"/>
          <ac:spMkLst>
            <pc:docMk/>
            <pc:sldMk cId="315306920" sldId="276"/>
            <ac:spMk id="2" creationId="{00000000-0000-0000-0000-000000000000}"/>
          </ac:spMkLst>
        </pc:spChg>
        <pc:spChg chg="mod">
          <ac:chgData name="ALDO RAZIEL HERNANDEZ ALVAREZ" userId="5bf40253-5cfa-4473-9e63-9d01842aff24" providerId="ADAL" clId="{B6703DDA-6FA1-45FB-B7A2-2124077DF11B}" dt="2025-11-14T07:24:52.056" v="1244" actId="6549"/>
          <ac:spMkLst>
            <pc:docMk/>
            <pc:sldMk cId="315306920" sldId="276"/>
            <ac:spMk id="4" creationId="{00000000-0000-0000-0000-000000000000}"/>
          </ac:spMkLst>
        </pc:spChg>
      </pc:sldChg>
      <pc:sldChg chg="modSp mod">
        <pc:chgData name="ALDO RAZIEL HERNANDEZ ALVAREZ" userId="5bf40253-5cfa-4473-9e63-9d01842aff24" providerId="ADAL" clId="{B6703DDA-6FA1-45FB-B7A2-2124077DF11B}" dt="2025-11-14T07:27:51.969" v="1246" actId="20577"/>
        <pc:sldMkLst>
          <pc:docMk/>
          <pc:sldMk cId="1529297745" sldId="277"/>
        </pc:sldMkLst>
        <pc:spChg chg="mod">
          <ac:chgData name="ALDO RAZIEL HERNANDEZ ALVAREZ" userId="5bf40253-5cfa-4473-9e63-9d01842aff24" providerId="ADAL" clId="{B6703DDA-6FA1-45FB-B7A2-2124077DF11B}" dt="2025-11-14T07:27:51.969" v="1246" actId="20577"/>
          <ac:spMkLst>
            <pc:docMk/>
            <pc:sldMk cId="1529297745" sldId="277"/>
            <ac:spMk id="3" creationId="{00000000-0000-0000-0000-000000000000}"/>
          </ac:spMkLst>
        </pc:spChg>
      </pc:sldChg>
      <pc:sldChg chg="modSp mod">
        <pc:chgData name="ALDO RAZIEL HERNANDEZ ALVAREZ" userId="5bf40253-5cfa-4473-9e63-9d01842aff24" providerId="ADAL" clId="{B6703DDA-6FA1-45FB-B7A2-2124077DF11B}" dt="2025-11-14T07:28:06.195" v="1247" actId="790"/>
        <pc:sldMkLst>
          <pc:docMk/>
          <pc:sldMk cId="0" sldId="278"/>
        </pc:sldMkLst>
        <pc:spChg chg="mod">
          <ac:chgData name="ALDO RAZIEL HERNANDEZ ALVAREZ" userId="5bf40253-5cfa-4473-9e63-9d01842aff24" providerId="ADAL" clId="{B6703DDA-6FA1-45FB-B7A2-2124077DF11B}" dt="2025-11-14T07:28:06.195" v="1247" actId="790"/>
          <ac:spMkLst>
            <pc:docMk/>
            <pc:sldMk cId="0" sldId="278"/>
            <ac:spMk id="5" creationId="{00000000-0000-0000-0000-000000000000}"/>
          </ac:spMkLst>
        </pc:spChg>
      </pc:sldChg>
      <pc:sldChg chg="modSp mod">
        <pc:chgData name="ALDO RAZIEL HERNANDEZ ALVAREZ" userId="5bf40253-5cfa-4473-9e63-9d01842aff24" providerId="ADAL" clId="{B6703DDA-6FA1-45FB-B7A2-2124077DF11B}" dt="2025-11-14T07:30:24.800" v="1267" actId="1036"/>
        <pc:sldMkLst>
          <pc:docMk/>
          <pc:sldMk cId="2354802475" sldId="279"/>
        </pc:sldMkLst>
        <pc:spChg chg="mod">
          <ac:chgData name="ALDO RAZIEL HERNANDEZ ALVAREZ" userId="5bf40253-5cfa-4473-9e63-9d01842aff24" providerId="ADAL" clId="{B6703DDA-6FA1-45FB-B7A2-2124077DF11B}" dt="2025-11-14T07:30:24.800" v="1267" actId="1036"/>
          <ac:spMkLst>
            <pc:docMk/>
            <pc:sldMk cId="2354802475" sldId="279"/>
            <ac:spMk id="5" creationId="{00000000-0000-0000-0000-000000000000}"/>
          </ac:spMkLst>
        </pc:spChg>
      </pc:sldChg>
      <pc:sldChg chg="modSp add mod">
        <pc:chgData name="ALDO RAZIEL HERNANDEZ ALVAREZ" userId="5bf40253-5cfa-4473-9e63-9d01842aff24" providerId="ADAL" clId="{B6703DDA-6FA1-45FB-B7A2-2124077DF11B}" dt="2025-11-14T06:51:05.711" v="987" actId="20577"/>
        <pc:sldMkLst>
          <pc:docMk/>
          <pc:sldMk cId="3678867504" sldId="280"/>
        </pc:sldMkLst>
        <pc:spChg chg="mod">
          <ac:chgData name="ALDO RAZIEL HERNANDEZ ALVAREZ" userId="5bf40253-5cfa-4473-9e63-9d01842aff24" providerId="ADAL" clId="{B6703DDA-6FA1-45FB-B7A2-2124077DF11B}" dt="2025-11-14T06:49:32.096" v="983" actId="14100"/>
          <ac:spMkLst>
            <pc:docMk/>
            <pc:sldMk cId="3678867504" sldId="280"/>
            <ac:spMk id="2" creationId="{C7CDE377-2D0F-332D-8220-84D31BE074A5}"/>
          </ac:spMkLst>
        </pc:spChg>
        <pc:spChg chg="mod">
          <ac:chgData name="ALDO RAZIEL HERNANDEZ ALVAREZ" userId="5bf40253-5cfa-4473-9e63-9d01842aff24" providerId="ADAL" clId="{B6703DDA-6FA1-45FB-B7A2-2124077DF11B}" dt="2025-11-14T06:51:05.711" v="987" actId="20577"/>
          <ac:spMkLst>
            <pc:docMk/>
            <pc:sldMk cId="3678867504" sldId="280"/>
            <ac:spMk id="3" creationId="{1991DCBE-8338-E7FE-5EEA-F22435A220B4}"/>
          </ac:spMkLst>
        </pc:spChg>
      </pc:sldChg>
      <pc:sldChg chg="add">
        <pc:chgData name="ALDO RAZIEL HERNANDEZ ALVAREZ" userId="5bf40253-5cfa-4473-9e63-9d01842aff24" providerId="ADAL" clId="{B6703DDA-6FA1-45FB-B7A2-2124077DF11B}" dt="2025-11-14T06:37:47.099" v="804" actId="2890"/>
        <pc:sldMkLst>
          <pc:docMk/>
          <pc:sldMk cId="3984566170" sldId="281"/>
        </pc:sldMkLst>
      </pc:sldChg>
      <pc:sldChg chg="modSp add mod">
        <pc:chgData name="ALDO RAZIEL HERNANDEZ ALVAREZ" userId="5bf40253-5cfa-4473-9e63-9d01842aff24" providerId="ADAL" clId="{B6703DDA-6FA1-45FB-B7A2-2124077DF11B}" dt="2025-11-14T07:18:14.323" v="1173" actId="20577"/>
        <pc:sldMkLst>
          <pc:docMk/>
          <pc:sldMk cId="1991881651" sldId="282"/>
        </pc:sldMkLst>
        <pc:spChg chg="mod">
          <ac:chgData name="ALDO RAZIEL HERNANDEZ ALVAREZ" userId="5bf40253-5cfa-4473-9e63-9d01842aff24" providerId="ADAL" clId="{B6703DDA-6FA1-45FB-B7A2-2124077DF11B}" dt="2025-11-14T07:15:37.507" v="1149" actId="20577"/>
          <ac:spMkLst>
            <pc:docMk/>
            <pc:sldMk cId="1991881651" sldId="282"/>
            <ac:spMk id="2" creationId="{FE5B5E3D-2B13-C21A-AB29-38C148EFDFF9}"/>
          </ac:spMkLst>
        </pc:spChg>
        <pc:spChg chg="mod">
          <ac:chgData name="ALDO RAZIEL HERNANDEZ ALVAREZ" userId="5bf40253-5cfa-4473-9e63-9d01842aff24" providerId="ADAL" clId="{B6703DDA-6FA1-45FB-B7A2-2124077DF11B}" dt="2025-11-14T07:18:14.323" v="1173" actId="20577"/>
          <ac:spMkLst>
            <pc:docMk/>
            <pc:sldMk cId="1991881651" sldId="282"/>
            <ac:spMk id="3" creationId="{910ED9A9-07CA-6496-9C44-68F33123E70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3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3.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3.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73286" y="636185"/>
            <a:ext cx="13941429" cy="5069610"/>
          </a:xfrm>
          <a:custGeom>
            <a:avLst/>
            <a:gdLst/>
            <a:ahLst/>
            <a:cxnLst/>
            <a:rect l="l" t="t" r="r" b="b"/>
            <a:pathLst>
              <a:path w="13941429" h="5069610">
                <a:moveTo>
                  <a:pt x="0" y="0"/>
                </a:moveTo>
                <a:lnTo>
                  <a:pt x="13941428" y="0"/>
                </a:lnTo>
                <a:lnTo>
                  <a:pt x="13941428" y="5069610"/>
                </a:lnTo>
                <a:lnTo>
                  <a:pt x="0" y="5069610"/>
                </a:lnTo>
                <a:lnTo>
                  <a:pt x="0" y="0"/>
                </a:lnTo>
                <a:close/>
              </a:path>
            </a:pathLst>
          </a:custGeom>
          <a:blipFill>
            <a:blip r:embed="rId2">
              <a:extLst>
                <a:ext uri="{96DAC541-7B7A-43D3-8B79-37D633B846F1}">
                  <asvg:svgBlip xmlns:asvg="http://schemas.microsoft.com/office/drawing/2016/SVG/main" r:embed="rId3"/>
                </a:ext>
              </a:extLst>
            </a:blip>
            <a:stretch>
              <a:fillRect l="-156" r="-156"/>
            </a:stretch>
          </a:blipFill>
        </p:spPr>
        <p:txBody>
          <a:bodyPr/>
          <a:lstStyle/>
          <a:p>
            <a:endParaRPr lang="es-MX"/>
          </a:p>
        </p:txBody>
      </p:sp>
      <p:sp>
        <p:nvSpPr>
          <p:cNvPr id="3" name="TextBox 3"/>
          <p:cNvSpPr txBox="1"/>
          <p:nvPr/>
        </p:nvSpPr>
        <p:spPr>
          <a:xfrm>
            <a:off x="914400" y="7070980"/>
            <a:ext cx="15692411" cy="1653540"/>
          </a:xfrm>
          <a:prstGeom prst="rect">
            <a:avLst/>
          </a:prstGeom>
        </p:spPr>
        <p:txBody>
          <a:bodyPr lIns="0" tIns="0" rIns="0" bIns="0" rtlCol="0" anchor="t">
            <a:spAutoFit/>
          </a:bodyPr>
          <a:lstStyle/>
          <a:p>
            <a:pPr marL="0" lvl="0" indent="0" algn="l">
              <a:lnSpc>
                <a:spcPts val="11880"/>
              </a:lnSpc>
              <a:spcBef>
                <a:spcPct val="0"/>
              </a:spcBef>
            </a:pPr>
            <a:r>
              <a:rPr lang="en-US" sz="11000" spc="-110">
                <a:solidFill>
                  <a:srgbClr val="000000"/>
                </a:solidFill>
                <a:latin typeface="Alta"/>
                <a:ea typeface="Alta"/>
                <a:cs typeface="Alta"/>
                <a:sym typeface="Alta"/>
              </a:rPr>
              <a:t>MANUAL</a:t>
            </a:r>
          </a:p>
        </p:txBody>
      </p:sp>
      <p:sp>
        <p:nvSpPr>
          <p:cNvPr id="4" name="TextBox 4"/>
          <p:cNvSpPr txBox="1"/>
          <p:nvPr/>
        </p:nvSpPr>
        <p:spPr>
          <a:xfrm>
            <a:off x="914400" y="6724650"/>
            <a:ext cx="5690222" cy="390525"/>
          </a:xfrm>
          <a:prstGeom prst="rect">
            <a:avLst/>
          </a:prstGeom>
        </p:spPr>
        <p:txBody>
          <a:bodyPr lIns="0" tIns="0" rIns="0" bIns="0" rtlCol="0" anchor="t">
            <a:spAutoFit/>
          </a:bodyPr>
          <a:lstStyle/>
          <a:p>
            <a:pPr algn="l">
              <a:lnSpc>
                <a:spcPts val="2879"/>
              </a:lnSpc>
              <a:spcBef>
                <a:spcPct val="0"/>
              </a:spcBef>
            </a:pPr>
            <a:r>
              <a:rPr lang="en-US" sz="2400">
                <a:solidFill>
                  <a:srgbClr val="000000"/>
                </a:solidFill>
                <a:latin typeface="Alta"/>
                <a:ea typeface="Alta"/>
                <a:cs typeface="Alta"/>
                <a:sym typeface="Alta"/>
              </a:rPr>
              <a:t>Taller sobre el</a:t>
            </a:r>
          </a:p>
        </p:txBody>
      </p:sp>
      <p:sp>
        <p:nvSpPr>
          <p:cNvPr id="5" name="TextBox 5"/>
          <p:cNvSpPr txBox="1"/>
          <p:nvPr/>
        </p:nvSpPr>
        <p:spPr>
          <a:xfrm>
            <a:off x="9339097" y="8504300"/>
            <a:ext cx="4083636" cy="1527049"/>
          </a:xfrm>
          <a:prstGeom prst="rect">
            <a:avLst/>
          </a:prstGeom>
        </p:spPr>
        <p:txBody>
          <a:bodyPr lIns="0" tIns="0" rIns="0" bIns="0" rtlCol="0" anchor="t">
            <a:spAutoFit/>
          </a:bodyPr>
          <a:lstStyle/>
          <a:p>
            <a:pPr marL="0" lvl="0" indent="0" algn="l">
              <a:lnSpc>
                <a:spcPts val="11016"/>
              </a:lnSpc>
              <a:spcBef>
                <a:spcPct val="0"/>
              </a:spcBef>
            </a:pPr>
            <a:r>
              <a:rPr lang="en-US" sz="10200" spc="-102">
                <a:solidFill>
                  <a:srgbClr val="000000"/>
                </a:solidFill>
                <a:latin typeface="Alta"/>
                <a:ea typeface="Alta"/>
                <a:cs typeface="Alta"/>
                <a:sym typeface="Alta"/>
              </a:rPr>
              <a:t>AUTOS</a:t>
            </a:r>
          </a:p>
        </p:txBody>
      </p:sp>
      <p:sp>
        <p:nvSpPr>
          <p:cNvPr id="6" name="TextBox 6"/>
          <p:cNvSpPr txBox="1"/>
          <p:nvPr/>
        </p:nvSpPr>
        <p:spPr>
          <a:xfrm>
            <a:off x="6585818" y="7959899"/>
            <a:ext cx="6884540" cy="390525"/>
          </a:xfrm>
          <a:prstGeom prst="rect">
            <a:avLst/>
          </a:prstGeom>
        </p:spPr>
        <p:txBody>
          <a:bodyPr lIns="0" tIns="0" rIns="0" bIns="0" rtlCol="0" anchor="t">
            <a:spAutoFit/>
          </a:bodyPr>
          <a:lstStyle/>
          <a:p>
            <a:pPr algn="l">
              <a:lnSpc>
                <a:spcPts val="2879"/>
              </a:lnSpc>
              <a:spcBef>
                <a:spcPct val="0"/>
              </a:spcBef>
            </a:pPr>
            <a:r>
              <a:rPr lang="en-US" sz="2400">
                <a:solidFill>
                  <a:srgbClr val="000000"/>
                </a:solidFill>
                <a:latin typeface="Alta"/>
                <a:ea typeface="Alta"/>
                <a:cs typeface="Alta"/>
                <a:sym typeface="Alta"/>
              </a:rPr>
              <a:t>de los Sistemas Estadísticos de los Seguros de</a:t>
            </a:r>
          </a:p>
        </p:txBody>
      </p:sp>
      <p:grpSp>
        <p:nvGrpSpPr>
          <p:cNvPr id="7" name="Group 7"/>
          <p:cNvGrpSpPr/>
          <p:nvPr/>
        </p:nvGrpSpPr>
        <p:grpSpPr>
          <a:xfrm>
            <a:off x="14940691" y="6886743"/>
            <a:ext cx="2881447" cy="3144606"/>
            <a:chOff x="0" y="0"/>
            <a:chExt cx="3841930" cy="4192808"/>
          </a:xfrm>
        </p:grpSpPr>
        <p:sp>
          <p:nvSpPr>
            <p:cNvPr id="8" name="Freeform 8"/>
            <p:cNvSpPr/>
            <p:nvPr/>
          </p:nvSpPr>
          <p:spPr>
            <a:xfrm>
              <a:off x="0" y="0"/>
              <a:ext cx="3841930" cy="1393025"/>
            </a:xfrm>
            <a:custGeom>
              <a:avLst/>
              <a:gdLst/>
              <a:ahLst/>
              <a:cxnLst/>
              <a:rect l="l" t="t" r="r" b="b"/>
              <a:pathLst>
                <a:path w="3841930" h="1393025">
                  <a:moveTo>
                    <a:pt x="0" y="0"/>
                  </a:moveTo>
                  <a:lnTo>
                    <a:pt x="3841930" y="0"/>
                  </a:lnTo>
                  <a:lnTo>
                    <a:pt x="3841930" y="1393025"/>
                  </a:lnTo>
                  <a:lnTo>
                    <a:pt x="0" y="1393025"/>
                  </a:lnTo>
                  <a:lnTo>
                    <a:pt x="0" y="0"/>
                  </a:lnTo>
                  <a:close/>
                </a:path>
              </a:pathLst>
            </a:custGeom>
            <a:blipFill>
              <a:blip r:embed="rId4">
                <a:alphaModFix amt="74000"/>
              </a:blip>
              <a:stretch>
                <a:fillRect r="-84563"/>
              </a:stretch>
            </a:blipFill>
          </p:spPr>
          <p:txBody>
            <a:bodyPr/>
            <a:lstStyle/>
            <a:p>
              <a:endParaRPr lang="es-MX"/>
            </a:p>
          </p:txBody>
        </p:sp>
        <p:sp>
          <p:nvSpPr>
            <p:cNvPr id="9" name="Freeform 9"/>
            <p:cNvSpPr/>
            <p:nvPr/>
          </p:nvSpPr>
          <p:spPr>
            <a:xfrm>
              <a:off x="211763" y="1215225"/>
              <a:ext cx="3418405" cy="1713253"/>
            </a:xfrm>
            <a:custGeom>
              <a:avLst/>
              <a:gdLst/>
              <a:ahLst/>
              <a:cxnLst/>
              <a:rect l="l" t="t" r="r" b="b"/>
              <a:pathLst>
                <a:path w="3418405" h="1713253">
                  <a:moveTo>
                    <a:pt x="0" y="0"/>
                  </a:moveTo>
                  <a:lnTo>
                    <a:pt x="3418404" y="0"/>
                  </a:lnTo>
                  <a:lnTo>
                    <a:pt x="3418404" y="1713252"/>
                  </a:lnTo>
                  <a:lnTo>
                    <a:pt x="0" y="1713252"/>
                  </a:lnTo>
                  <a:lnTo>
                    <a:pt x="0" y="0"/>
                  </a:lnTo>
                  <a:close/>
                </a:path>
              </a:pathLst>
            </a:custGeom>
            <a:blipFill>
              <a:blip r:embed="rId4">
                <a:alphaModFix amt="75000"/>
              </a:blip>
              <a:stretch>
                <a:fillRect l="-149051" r="-6062"/>
              </a:stretch>
            </a:blipFill>
            <a:ln cap="sq">
              <a:noFill/>
              <a:prstDash val="solid"/>
              <a:miter/>
            </a:ln>
          </p:spPr>
          <p:txBody>
            <a:bodyPr/>
            <a:lstStyle/>
            <a:p>
              <a:endParaRPr lang="es-MX"/>
            </a:p>
          </p:txBody>
        </p:sp>
        <p:sp>
          <p:nvSpPr>
            <p:cNvPr id="10" name="Freeform 10"/>
            <p:cNvSpPr/>
            <p:nvPr/>
          </p:nvSpPr>
          <p:spPr>
            <a:xfrm>
              <a:off x="530314" y="3030668"/>
              <a:ext cx="2781302" cy="1162140"/>
            </a:xfrm>
            <a:custGeom>
              <a:avLst/>
              <a:gdLst/>
              <a:ahLst/>
              <a:cxnLst/>
              <a:rect l="l" t="t" r="r" b="b"/>
              <a:pathLst>
                <a:path w="2781302" h="1162140">
                  <a:moveTo>
                    <a:pt x="0" y="0"/>
                  </a:moveTo>
                  <a:lnTo>
                    <a:pt x="2781302" y="0"/>
                  </a:lnTo>
                  <a:lnTo>
                    <a:pt x="2781302" y="1162140"/>
                  </a:lnTo>
                  <a:lnTo>
                    <a:pt x="0" y="1162140"/>
                  </a:lnTo>
                  <a:lnTo>
                    <a:pt x="0" y="0"/>
                  </a:lnTo>
                  <a:close/>
                </a:path>
              </a:pathLst>
            </a:custGeom>
            <a:blipFill>
              <a:blip r:embed="rId5">
                <a:alphaModFix amt="75000"/>
              </a:blip>
              <a:stretch>
                <a:fillRect/>
              </a:stretch>
            </a:blipFill>
            <a:ln cap="sq">
              <a:noFill/>
              <a:prstDash val="solid"/>
              <a:miter/>
            </a:ln>
          </p:spPr>
          <p:txBody>
            <a:bodyPr/>
            <a:lstStyle/>
            <a:p>
              <a:endParaRPr lang="es-MX"/>
            </a:p>
          </p:txBody>
        </p:sp>
      </p:grpSp>
      <p:sp>
        <p:nvSpPr>
          <p:cNvPr id="11" name="AutoShape 11"/>
          <p:cNvSpPr/>
          <p:nvPr/>
        </p:nvSpPr>
        <p:spPr>
          <a:xfrm flipV="1">
            <a:off x="14234100" y="7215840"/>
            <a:ext cx="0" cy="2691220"/>
          </a:xfrm>
          <a:prstGeom prst="line">
            <a:avLst/>
          </a:prstGeom>
          <a:ln w="38100" cap="flat">
            <a:solidFill>
              <a:srgbClr val="000000"/>
            </a:solidFill>
            <a:prstDash val="solid"/>
            <a:headEnd type="none" w="sm" len="sm"/>
            <a:tailEnd type="none" w="sm" len="sm"/>
          </a:ln>
        </p:spPr>
        <p:txBody>
          <a:bodyPr/>
          <a:lstStyle/>
          <a:p>
            <a:endParaRPr lang="es-MX"/>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4733" y="-3610577"/>
            <a:ext cx="13684431" cy="16075690"/>
          </a:xfrm>
          <a:custGeom>
            <a:avLst/>
            <a:gdLst/>
            <a:ahLst/>
            <a:cxnLst/>
            <a:rect l="l" t="t" r="r" b="b"/>
            <a:pathLst>
              <a:path w="13684431" h="16075690">
                <a:moveTo>
                  <a:pt x="0" y="0"/>
                </a:moveTo>
                <a:lnTo>
                  <a:pt x="13684431" y="0"/>
                </a:lnTo>
                <a:lnTo>
                  <a:pt x="13684431" y="16075690"/>
                </a:lnTo>
                <a:lnTo>
                  <a:pt x="0" y="16075690"/>
                </a:lnTo>
                <a:lnTo>
                  <a:pt x="0" y="0"/>
                </a:lnTo>
                <a:close/>
              </a:path>
            </a:pathLst>
          </a:custGeom>
          <a:solidFill>
            <a:srgbClr val="F57C89"/>
          </a:solidFill>
        </p:spPr>
        <p:txBody>
          <a:bodyPr/>
          <a:lstStyle/>
          <a:p>
            <a:endParaRPr lang="es-MX"/>
          </a:p>
        </p:txBody>
      </p:sp>
      <p:sp>
        <p:nvSpPr>
          <p:cNvPr id="3" name="Freeform 3"/>
          <p:cNvSpPr/>
          <p:nvPr/>
        </p:nvSpPr>
        <p:spPr>
          <a:xfrm>
            <a:off x="-2236738" y="-1090360"/>
            <a:ext cx="11040091" cy="12969270"/>
          </a:xfrm>
          <a:custGeom>
            <a:avLst/>
            <a:gdLst/>
            <a:ahLst/>
            <a:cxnLst/>
            <a:rect l="l" t="t" r="r" b="b"/>
            <a:pathLst>
              <a:path w="11040091" h="12969270">
                <a:moveTo>
                  <a:pt x="0" y="0"/>
                </a:moveTo>
                <a:lnTo>
                  <a:pt x="11040092" y="0"/>
                </a:lnTo>
                <a:lnTo>
                  <a:pt x="11040092" y="12969271"/>
                </a:lnTo>
                <a:lnTo>
                  <a:pt x="0" y="129692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4" name="TextBox 4"/>
          <p:cNvSpPr txBox="1"/>
          <p:nvPr/>
        </p:nvSpPr>
        <p:spPr>
          <a:xfrm>
            <a:off x="616318" y="3888225"/>
            <a:ext cx="6458825" cy="1294130"/>
          </a:xfrm>
          <a:prstGeom prst="rect">
            <a:avLst/>
          </a:prstGeom>
        </p:spPr>
        <p:txBody>
          <a:bodyPr lIns="0" tIns="0" rIns="0" bIns="0" rtlCol="0" anchor="t">
            <a:spAutoFit/>
          </a:bodyPr>
          <a:lstStyle/>
          <a:p>
            <a:pPr algn="l">
              <a:lnSpc>
                <a:spcPts val="9879"/>
              </a:lnSpc>
            </a:pPr>
            <a:r>
              <a:rPr lang="en-US" sz="7599">
                <a:solidFill>
                  <a:srgbClr val="000000"/>
                </a:solidFill>
                <a:latin typeface="Alta"/>
                <a:ea typeface="Alta"/>
                <a:cs typeface="Alta"/>
                <a:sym typeface="Alta"/>
              </a:rPr>
              <a:t>VALIDACIONES</a:t>
            </a:r>
          </a:p>
        </p:txBody>
      </p:sp>
      <p:sp>
        <p:nvSpPr>
          <p:cNvPr id="5" name="TextBox 5"/>
          <p:cNvSpPr txBox="1"/>
          <p:nvPr/>
        </p:nvSpPr>
        <p:spPr>
          <a:xfrm>
            <a:off x="228471" y="4961769"/>
            <a:ext cx="6458825" cy="1294130"/>
          </a:xfrm>
          <a:prstGeom prst="rect">
            <a:avLst/>
          </a:prstGeom>
        </p:spPr>
        <p:txBody>
          <a:bodyPr lIns="0" tIns="0" rIns="0" bIns="0" rtlCol="0" anchor="t">
            <a:spAutoFit/>
          </a:bodyPr>
          <a:lstStyle/>
          <a:p>
            <a:pPr algn="r">
              <a:lnSpc>
                <a:spcPts val="9879"/>
              </a:lnSpc>
            </a:pPr>
            <a:r>
              <a:rPr lang="en-US" sz="7599">
                <a:solidFill>
                  <a:srgbClr val="000000"/>
                </a:solidFill>
                <a:latin typeface="Alta"/>
                <a:ea typeface="Alta"/>
                <a:cs typeface="Alta"/>
                <a:sym typeface="Alta"/>
              </a:rPr>
              <a:t>POR REFORZAR</a:t>
            </a:r>
          </a:p>
        </p:txBody>
      </p:sp>
      <p:sp>
        <p:nvSpPr>
          <p:cNvPr id="6" name="Freeform 6"/>
          <p:cNvSpPr/>
          <p:nvPr/>
        </p:nvSpPr>
        <p:spPr>
          <a:xfrm>
            <a:off x="7576524" y="3127412"/>
            <a:ext cx="10354994" cy="4141998"/>
          </a:xfrm>
          <a:custGeom>
            <a:avLst/>
            <a:gdLst/>
            <a:ahLst/>
            <a:cxnLst/>
            <a:rect l="l" t="t" r="r" b="b"/>
            <a:pathLst>
              <a:path w="10354994" h="4141998">
                <a:moveTo>
                  <a:pt x="0" y="0"/>
                </a:moveTo>
                <a:lnTo>
                  <a:pt x="10354994" y="0"/>
                </a:lnTo>
                <a:lnTo>
                  <a:pt x="10354994" y="4141998"/>
                </a:lnTo>
                <a:lnTo>
                  <a:pt x="0" y="4141998"/>
                </a:lnTo>
                <a:lnTo>
                  <a:pt x="0" y="0"/>
                </a:lnTo>
                <a:close/>
              </a:path>
            </a:pathLst>
          </a:custGeom>
          <a:blipFill>
            <a:blip r:embed="rId4">
              <a:extLst>
                <a:ext uri="{96DAC541-7B7A-43D3-8B79-37D633B846F1}">
                  <asvg:svgBlip xmlns:asvg="http://schemas.microsoft.com/office/drawing/2016/SVG/main" r:embed="rId5"/>
                </a:ext>
              </a:extLst>
            </a:blip>
            <a:stretch>
              <a:fillRect t="-34" b="-34"/>
            </a:stretch>
          </a:blipFill>
        </p:spPr>
        <p:txBody>
          <a:bodyPr/>
          <a:lstStyle/>
          <a:p>
            <a:endParaRPr lang="es-MX"/>
          </a:p>
        </p:txBody>
      </p:sp>
    </p:spTree>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562100"/>
            <a:ext cx="7201235" cy="2385268"/>
          </a:xfrm>
          <a:prstGeom prst="rect">
            <a:avLst/>
          </a:prstGeom>
        </p:spPr>
        <p:txBody>
          <a:bodyPr lIns="0" tIns="0" rIns="0" bIns="0" rtlCol="0" anchor="t">
            <a:spAutoFit/>
          </a:bodyPr>
          <a:lstStyle/>
          <a:p>
            <a:pPr marL="0" lvl="0" indent="0" algn="l">
              <a:lnSpc>
                <a:spcPts val="9349"/>
              </a:lnSpc>
              <a:spcBef>
                <a:spcPct val="0"/>
              </a:spcBef>
            </a:pPr>
            <a:r>
              <a:rPr lang="es-MX" sz="8499" dirty="0">
                <a:solidFill>
                  <a:srgbClr val="000000"/>
                </a:solidFill>
                <a:latin typeface="Alta"/>
                <a:ea typeface="Alta"/>
                <a:cs typeface="Alta"/>
                <a:sym typeface="Alta"/>
              </a:rPr>
              <a:t>Siniestros reportados</a:t>
            </a:r>
            <a:endParaRPr lang="es-MX" sz="8499" noProof="0" dirty="0">
              <a:solidFill>
                <a:srgbClr val="000000"/>
              </a:solidFill>
              <a:latin typeface="Alta"/>
              <a:ea typeface="Alta"/>
              <a:cs typeface="Alta"/>
              <a:sym typeface="Alta"/>
            </a:endParaRPr>
          </a:p>
        </p:txBody>
      </p:sp>
      <p:sp>
        <p:nvSpPr>
          <p:cNvPr id="3" name="TextBox 3"/>
          <p:cNvSpPr txBox="1"/>
          <p:nvPr/>
        </p:nvSpPr>
        <p:spPr>
          <a:xfrm>
            <a:off x="1028700" y="5113801"/>
            <a:ext cx="5905500" cy="3209918"/>
          </a:xfrm>
          <a:prstGeom prst="rect">
            <a:avLst/>
          </a:prstGeom>
        </p:spPr>
        <p:txBody>
          <a:bodyPr wrap="square" lIns="0" tIns="0" rIns="0" bIns="0" rtlCol="0" anchor="t">
            <a:spAutoFit/>
          </a:bodyPr>
          <a:lstStyle/>
          <a:p>
            <a:pPr algn="just">
              <a:lnSpc>
                <a:spcPts val="3639"/>
              </a:lnSpc>
            </a:pPr>
            <a:r>
              <a:rPr lang="es-ES" sz="2799" noProof="0" dirty="0">
                <a:solidFill>
                  <a:srgbClr val="000000"/>
                </a:solidFill>
                <a:latin typeface="Caladea"/>
                <a:ea typeface="Caladea"/>
                <a:cs typeface="Caladea"/>
                <a:sym typeface="Caladea"/>
              </a:rPr>
              <a:t>Si un registro en la tabla de Siniestros a nivel ´Póliza, Inciso, Cobertura y Número de siniestro tiene Fecha de reporte del siniestro en el año anterior al ejercicio, entonces dicho registro debe de estar reportado en el año anterior</a:t>
            </a:r>
            <a:r>
              <a:rPr lang="es-ES" sz="2799" dirty="0">
                <a:solidFill>
                  <a:srgbClr val="000000"/>
                </a:solidFill>
                <a:latin typeface="Caladea"/>
                <a:ea typeface="Caladea"/>
                <a:cs typeface="Caladea"/>
                <a:sym typeface="Caladea"/>
              </a:rPr>
              <a:t> en la tabla de Siniestros.</a:t>
            </a:r>
            <a:endParaRPr lang="es-MX" sz="2799" noProof="0" dirty="0">
              <a:solidFill>
                <a:srgbClr val="000000"/>
              </a:solidFill>
              <a:latin typeface="Caladea"/>
              <a:ea typeface="Caladea"/>
              <a:cs typeface="Caladea"/>
              <a:sym typeface="Caladea"/>
            </a:endParaRPr>
          </a:p>
        </p:txBody>
      </p:sp>
      <p:sp>
        <p:nvSpPr>
          <p:cNvPr id="4" name="Freeform 4"/>
          <p:cNvSpPr/>
          <p:nvPr/>
        </p:nvSpPr>
        <p:spPr>
          <a:xfrm>
            <a:off x="8278575" y="3572169"/>
            <a:ext cx="11833583" cy="4690402"/>
          </a:xfrm>
          <a:custGeom>
            <a:avLst/>
            <a:gdLst/>
            <a:ahLst/>
            <a:cxnLst/>
            <a:rect l="l" t="t" r="r" b="b"/>
            <a:pathLst>
              <a:path w="11833583" h="4690402">
                <a:moveTo>
                  <a:pt x="0" y="0"/>
                </a:moveTo>
                <a:lnTo>
                  <a:pt x="11833583" y="0"/>
                </a:lnTo>
                <a:lnTo>
                  <a:pt x="11833583" y="4690402"/>
                </a:lnTo>
                <a:lnTo>
                  <a:pt x="0" y="4690402"/>
                </a:lnTo>
                <a:lnTo>
                  <a:pt x="0" y="0"/>
                </a:lnTo>
                <a:close/>
              </a:path>
            </a:pathLst>
          </a:custGeom>
          <a:blipFill>
            <a:blip r:embed="rId2">
              <a:extLst>
                <a:ext uri="{96DAC541-7B7A-43D3-8B79-37D633B846F1}">
                  <asvg:svgBlip xmlns:asvg="http://schemas.microsoft.com/office/drawing/2016/SVG/main" r:embed="rId3"/>
                </a:ext>
              </a:extLst>
            </a:blip>
            <a:stretch>
              <a:fillRect l="-120" r="-120"/>
            </a:stretch>
          </a:blipFill>
        </p:spPr>
        <p:txBody>
          <a:bodyPr/>
          <a:lstStyle/>
          <a:p>
            <a:endParaRPr lang="es-MX"/>
          </a:p>
        </p:txBody>
      </p:sp>
    </p:spTree>
    <p:extLst>
      <p:ext uri="{BB962C8B-B14F-4D97-AF65-F5344CB8AC3E}">
        <p14:creationId xmlns:p14="http://schemas.microsoft.com/office/powerpoint/2010/main" val="3332379140"/>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43A140C1-D4CE-434B-9236-3792F6CFCB3F}"/>
              </a:ext>
            </a:extLst>
          </p:cNvPr>
          <p:cNvSpPr/>
          <p:nvPr/>
        </p:nvSpPr>
        <p:spPr>
          <a:xfrm rot="-3374468">
            <a:off x="1130502" y="-8708101"/>
            <a:ext cx="14825542" cy="17416202"/>
          </a:xfrm>
          <a:custGeom>
            <a:avLst/>
            <a:gdLst/>
            <a:ahLst/>
            <a:cxnLst/>
            <a:rect l="l" t="t" r="r" b="b"/>
            <a:pathLst>
              <a:path w="14825542" h="17416202">
                <a:moveTo>
                  <a:pt x="0" y="0"/>
                </a:moveTo>
                <a:lnTo>
                  <a:pt x="14825542" y="0"/>
                </a:lnTo>
                <a:lnTo>
                  <a:pt x="14825542" y="17416202"/>
                </a:lnTo>
                <a:lnTo>
                  <a:pt x="0" y="174162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3" name="Freeform 3"/>
          <p:cNvSpPr/>
          <p:nvPr/>
        </p:nvSpPr>
        <p:spPr>
          <a:xfrm flipH="1">
            <a:off x="1469877" y="1028700"/>
            <a:ext cx="15153597" cy="4490975"/>
          </a:xfrm>
          <a:custGeom>
            <a:avLst/>
            <a:gdLst/>
            <a:ahLst/>
            <a:cxnLst/>
            <a:rect l="l" t="t" r="r" b="b"/>
            <a:pathLst>
              <a:path w="15153597" h="4490975">
                <a:moveTo>
                  <a:pt x="15153597" y="0"/>
                </a:moveTo>
                <a:lnTo>
                  <a:pt x="0" y="0"/>
                </a:lnTo>
                <a:lnTo>
                  <a:pt x="0" y="4490975"/>
                </a:lnTo>
                <a:lnTo>
                  <a:pt x="15153597" y="4490975"/>
                </a:lnTo>
                <a:lnTo>
                  <a:pt x="15153597" y="0"/>
                </a:lnTo>
                <a:close/>
              </a:path>
            </a:pathLst>
          </a:custGeom>
          <a:blipFill>
            <a:blip r:embed="rId4">
              <a:extLst>
                <a:ext uri="{96DAC541-7B7A-43D3-8B79-37D633B846F1}">
                  <asvg:svgBlip xmlns:asvg="http://schemas.microsoft.com/office/drawing/2016/SVG/main" r:embed="rId5"/>
                </a:ext>
              </a:extLst>
            </a:blip>
            <a:stretch>
              <a:fillRect l="-207" r="-207"/>
            </a:stretch>
          </a:blipFill>
        </p:spPr>
        <p:txBody>
          <a:bodyPr/>
          <a:lstStyle/>
          <a:p>
            <a:endParaRPr lang="es-MX"/>
          </a:p>
        </p:txBody>
      </p:sp>
      <p:sp>
        <p:nvSpPr>
          <p:cNvPr id="4" name="TextBox 4"/>
          <p:cNvSpPr txBox="1"/>
          <p:nvPr/>
        </p:nvSpPr>
        <p:spPr>
          <a:xfrm>
            <a:off x="685800" y="7081464"/>
            <a:ext cx="5636659" cy="2385268"/>
          </a:xfrm>
          <a:prstGeom prst="rect">
            <a:avLst/>
          </a:prstGeom>
        </p:spPr>
        <p:txBody>
          <a:bodyPr wrap="square" lIns="0" tIns="0" rIns="0" bIns="0" rtlCol="0" anchor="t">
            <a:spAutoFit/>
          </a:bodyPr>
          <a:lstStyle/>
          <a:p>
            <a:pPr marL="0" lvl="0" indent="0" algn="l">
              <a:lnSpc>
                <a:spcPts val="9349"/>
              </a:lnSpc>
              <a:spcBef>
                <a:spcPct val="0"/>
              </a:spcBef>
            </a:pPr>
            <a:r>
              <a:rPr lang="es-MX" sz="8499" noProof="0">
                <a:solidFill>
                  <a:srgbClr val="000000"/>
                </a:solidFill>
                <a:latin typeface="Alta"/>
                <a:ea typeface="Alta"/>
                <a:cs typeface="Alta"/>
                <a:sym typeface="Alta"/>
              </a:rPr>
              <a:t>Siniestros ocurridos</a:t>
            </a:r>
          </a:p>
        </p:txBody>
      </p:sp>
      <p:sp>
        <p:nvSpPr>
          <p:cNvPr id="5" name="TextBox 5"/>
          <p:cNvSpPr txBox="1"/>
          <p:nvPr/>
        </p:nvSpPr>
        <p:spPr>
          <a:xfrm>
            <a:off x="7101016" y="6655848"/>
            <a:ext cx="9518710" cy="3209918"/>
          </a:xfrm>
          <a:prstGeom prst="rect">
            <a:avLst/>
          </a:prstGeom>
        </p:spPr>
        <p:txBody>
          <a:bodyPr wrap="square" lIns="0" tIns="0" rIns="0" bIns="0" rtlCol="0" anchor="t">
            <a:spAutoFit/>
          </a:bodyPr>
          <a:lstStyle/>
          <a:p>
            <a:pPr algn="just">
              <a:lnSpc>
                <a:spcPts val="3639"/>
              </a:lnSpc>
            </a:pPr>
            <a:r>
              <a:rPr lang="es-ES" sz="2799" noProof="0" dirty="0">
                <a:solidFill>
                  <a:srgbClr val="000000"/>
                </a:solidFill>
                <a:latin typeface="Caladea"/>
                <a:ea typeface="Caladea"/>
                <a:cs typeface="Caladea"/>
                <a:sym typeface="Caladea"/>
              </a:rPr>
              <a:t>Si un registro en la tabla de Siniestros a nivel ´Póliza, Inciso, Cobertura y Número de siniestro tiene Fecha de ocurrencia del siniestro en el ejercicio, entonces dicho registro debe de estar reportado en la tabla de Emisión.</a:t>
            </a:r>
          </a:p>
          <a:p>
            <a:pPr algn="just">
              <a:lnSpc>
                <a:spcPts val="3639"/>
              </a:lnSpc>
            </a:pPr>
            <a:endParaRPr lang="es-ES" sz="2799" dirty="0">
              <a:solidFill>
                <a:srgbClr val="000000"/>
              </a:solidFill>
              <a:latin typeface="Caladea"/>
              <a:ea typeface="Caladea"/>
              <a:cs typeface="Caladea"/>
              <a:sym typeface="Caladea"/>
            </a:endParaRPr>
          </a:p>
          <a:p>
            <a:pPr algn="just">
              <a:lnSpc>
                <a:spcPts val="3639"/>
              </a:lnSpc>
            </a:pPr>
            <a:r>
              <a:rPr lang="es-ES" sz="2400" b="1" noProof="0" dirty="0">
                <a:solidFill>
                  <a:srgbClr val="000000"/>
                </a:solidFill>
                <a:latin typeface="Caladea"/>
                <a:ea typeface="Caladea"/>
                <a:cs typeface="Caladea"/>
                <a:sym typeface="Caladea"/>
              </a:rPr>
              <a:t>Nota: </a:t>
            </a:r>
            <a:r>
              <a:rPr lang="es-ES" sz="2400" b="1" noProof="0" dirty="0">
                <a:solidFill>
                  <a:srgbClr val="C00000"/>
                </a:solidFill>
                <a:latin typeface="Caladea"/>
                <a:ea typeface="Caladea"/>
                <a:cs typeface="Caladea"/>
                <a:sym typeface="Caladea"/>
              </a:rPr>
              <a:t>Esta validación se aplica cuando el Monto de Siniestro o el Monto Pagado son mayores a cero</a:t>
            </a:r>
            <a:endParaRPr lang="es-MX" sz="2400" b="1" noProof="0" dirty="0">
              <a:solidFill>
                <a:srgbClr val="C00000"/>
              </a:solidFill>
              <a:latin typeface="Caladea"/>
              <a:ea typeface="Caladea"/>
              <a:cs typeface="Caladea"/>
              <a:sym typeface="Calad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58DF6-39F7-7481-95E3-6C1EAD6A25C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E5B5E3D-2B13-C21A-AB29-38C148EFDFF9}"/>
              </a:ext>
            </a:extLst>
          </p:cNvPr>
          <p:cNvSpPr txBox="1"/>
          <p:nvPr/>
        </p:nvSpPr>
        <p:spPr>
          <a:xfrm>
            <a:off x="1758071" y="2360305"/>
            <a:ext cx="7201235" cy="2385268"/>
          </a:xfrm>
          <a:prstGeom prst="rect">
            <a:avLst/>
          </a:prstGeom>
        </p:spPr>
        <p:txBody>
          <a:bodyPr lIns="0" tIns="0" rIns="0" bIns="0" rtlCol="0" anchor="t">
            <a:spAutoFit/>
          </a:bodyPr>
          <a:lstStyle/>
          <a:p>
            <a:pPr marL="0" lvl="0" indent="0" algn="l">
              <a:lnSpc>
                <a:spcPts val="9349"/>
              </a:lnSpc>
              <a:spcBef>
                <a:spcPct val="0"/>
              </a:spcBef>
            </a:pPr>
            <a:r>
              <a:rPr lang="es-MX" sz="8499" noProof="0" dirty="0">
                <a:solidFill>
                  <a:srgbClr val="000000"/>
                </a:solidFill>
                <a:latin typeface="Alta"/>
                <a:ea typeface="Alta"/>
                <a:cs typeface="Alta"/>
                <a:sym typeface="Alta"/>
              </a:rPr>
              <a:t>Tabla</a:t>
            </a:r>
          </a:p>
          <a:p>
            <a:pPr marL="0" lvl="0" indent="0" algn="l">
              <a:lnSpc>
                <a:spcPts val="9349"/>
              </a:lnSpc>
              <a:spcBef>
                <a:spcPct val="0"/>
              </a:spcBef>
            </a:pPr>
            <a:r>
              <a:rPr lang="es-MX" sz="8499" dirty="0">
                <a:solidFill>
                  <a:srgbClr val="000000"/>
                </a:solidFill>
                <a:latin typeface="Alta"/>
                <a:ea typeface="Alta"/>
                <a:cs typeface="Alta"/>
                <a:sym typeface="Alta"/>
              </a:rPr>
              <a:t>emisión</a:t>
            </a:r>
            <a:endParaRPr lang="es-MX" sz="8499" noProof="0" dirty="0">
              <a:solidFill>
                <a:srgbClr val="000000"/>
              </a:solidFill>
              <a:latin typeface="Alta"/>
              <a:ea typeface="Alta"/>
              <a:cs typeface="Alta"/>
              <a:sym typeface="Alta"/>
            </a:endParaRPr>
          </a:p>
        </p:txBody>
      </p:sp>
      <p:sp>
        <p:nvSpPr>
          <p:cNvPr id="3" name="TextBox 3">
            <a:extLst>
              <a:ext uri="{FF2B5EF4-FFF2-40B4-BE49-F238E27FC236}">
                <a16:creationId xmlns:a16="http://schemas.microsoft.com/office/drawing/2014/main" id="{910ED9A9-07CA-6496-9C44-68F33123E702}"/>
              </a:ext>
            </a:extLst>
          </p:cNvPr>
          <p:cNvSpPr txBox="1"/>
          <p:nvPr/>
        </p:nvSpPr>
        <p:spPr>
          <a:xfrm>
            <a:off x="1745131" y="5726321"/>
            <a:ext cx="7506035" cy="1824923"/>
          </a:xfrm>
          <a:prstGeom prst="rect">
            <a:avLst/>
          </a:prstGeom>
        </p:spPr>
        <p:txBody>
          <a:bodyPr wrap="square" lIns="0" tIns="0" rIns="0" bIns="0" rtlCol="0" anchor="t">
            <a:spAutoFit/>
          </a:bodyPr>
          <a:lstStyle/>
          <a:p>
            <a:pPr algn="just">
              <a:lnSpc>
                <a:spcPts val="3639"/>
              </a:lnSpc>
            </a:pPr>
            <a:r>
              <a:rPr lang="es-ES" sz="2799" dirty="0">
                <a:solidFill>
                  <a:srgbClr val="000000"/>
                </a:solidFill>
                <a:latin typeface="Caladea"/>
                <a:ea typeface="Caladea"/>
                <a:cs typeface="Caladea"/>
                <a:sym typeface="Caladea"/>
              </a:rPr>
              <a:t>Si un registro en la tabla de Emisión a nivel ´Póliza, Inciso, tiene Fecha de emisión en el año anterior al ejercicio, entonces dicho registro debe de estar reportado en el año anterior en la tabla de Emisión.</a:t>
            </a:r>
            <a:endParaRPr lang="es-ES" sz="2799" noProof="0" dirty="0">
              <a:solidFill>
                <a:srgbClr val="000000"/>
              </a:solidFill>
              <a:latin typeface="Caladea"/>
              <a:ea typeface="Caladea"/>
              <a:cs typeface="Caladea"/>
              <a:sym typeface="Caladea"/>
            </a:endParaRPr>
          </a:p>
        </p:txBody>
      </p:sp>
      <p:sp>
        <p:nvSpPr>
          <p:cNvPr id="5" name="Freeform 4">
            <a:extLst>
              <a:ext uri="{FF2B5EF4-FFF2-40B4-BE49-F238E27FC236}">
                <a16:creationId xmlns:a16="http://schemas.microsoft.com/office/drawing/2014/main" id="{4C1DB85C-B8A5-AC04-81E7-9EC8D33C69F4}"/>
              </a:ext>
            </a:extLst>
          </p:cNvPr>
          <p:cNvSpPr/>
          <p:nvPr/>
        </p:nvSpPr>
        <p:spPr>
          <a:xfrm rot="242581">
            <a:off x="8058495" y="1686668"/>
            <a:ext cx="8932966" cy="6269318"/>
          </a:xfrm>
          <a:custGeom>
            <a:avLst/>
            <a:gdLst/>
            <a:ahLst/>
            <a:cxnLst/>
            <a:rect l="l" t="t" r="r" b="b"/>
            <a:pathLst>
              <a:path w="8932966" h="6269318">
                <a:moveTo>
                  <a:pt x="0" y="0"/>
                </a:moveTo>
                <a:lnTo>
                  <a:pt x="8932966" y="0"/>
                </a:lnTo>
                <a:lnTo>
                  <a:pt x="8932966" y="6269317"/>
                </a:lnTo>
                <a:lnTo>
                  <a:pt x="0" y="6269317"/>
                </a:lnTo>
                <a:lnTo>
                  <a:pt x="0" y="0"/>
                </a:lnTo>
                <a:close/>
              </a:path>
            </a:pathLst>
          </a:custGeom>
          <a:blipFill>
            <a:blip r:embed="rId2">
              <a:extLst>
                <a:ext uri="{96DAC541-7B7A-43D3-8B79-37D633B846F1}">
                  <asvg:svgBlip xmlns:asvg="http://schemas.microsoft.com/office/drawing/2016/SVG/main" r:embed="rId3"/>
                </a:ext>
              </a:extLst>
            </a:blip>
            <a:stretch>
              <a:fillRect t="-18" b="-18"/>
            </a:stretch>
          </a:blipFill>
        </p:spPr>
        <p:txBody>
          <a:bodyPr/>
          <a:lstStyle/>
          <a:p>
            <a:endParaRPr lang="es-MX" dirty="0"/>
          </a:p>
        </p:txBody>
      </p:sp>
    </p:spTree>
    <p:extLst>
      <p:ext uri="{BB962C8B-B14F-4D97-AF65-F5344CB8AC3E}">
        <p14:creationId xmlns:p14="http://schemas.microsoft.com/office/powerpoint/2010/main" val="1991881651"/>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259330" y="885825"/>
            <a:ext cx="15999970" cy="1166088"/>
          </a:xfrm>
          <a:prstGeom prst="rect">
            <a:avLst/>
          </a:prstGeom>
        </p:spPr>
        <p:txBody>
          <a:bodyPr lIns="0" tIns="0" rIns="0" bIns="0" rtlCol="0" anchor="t">
            <a:spAutoFit/>
          </a:bodyPr>
          <a:lstStyle/>
          <a:p>
            <a:pPr algn="l">
              <a:lnSpc>
                <a:spcPts val="9879"/>
              </a:lnSpc>
            </a:pPr>
            <a:r>
              <a:rPr lang="es-MX" sz="7599" noProof="0" dirty="0">
                <a:solidFill>
                  <a:srgbClr val="000000"/>
                </a:solidFill>
                <a:latin typeface="Alta"/>
                <a:ea typeface="Alta"/>
                <a:cs typeface="Alta"/>
                <a:sym typeface="Alta"/>
              </a:rPr>
              <a:t>Monto del siniestro ocurrido</a:t>
            </a:r>
          </a:p>
        </p:txBody>
      </p:sp>
      <p:sp>
        <p:nvSpPr>
          <p:cNvPr id="4" name="Freeform 4"/>
          <p:cNvSpPr/>
          <p:nvPr/>
        </p:nvSpPr>
        <p:spPr>
          <a:xfrm>
            <a:off x="6971317" y="3881073"/>
            <a:ext cx="13056132" cy="5554791"/>
          </a:xfrm>
          <a:custGeom>
            <a:avLst/>
            <a:gdLst/>
            <a:ahLst/>
            <a:cxnLst/>
            <a:rect l="l" t="t" r="r" b="b"/>
            <a:pathLst>
              <a:path w="13056132" h="5554791">
                <a:moveTo>
                  <a:pt x="0" y="0"/>
                </a:moveTo>
                <a:lnTo>
                  <a:pt x="13056132" y="0"/>
                </a:lnTo>
                <a:lnTo>
                  <a:pt x="13056132" y="5554791"/>
                </a:lnTo>
                <a:lnTo>
                  <a:pt x="0" y="5554791"/>
                </a:lnTo>
                <a:lnTo>
                  <a:pt x="0" y="0"/>
                </a:lnTo>
                <a:close/>
              </a:path>
            </a:pathLst>
          </a:custGeom>
          <a:blipFill>
            <a:blip r:embed="rId2">
              <a:extLst>
                <a:ext uri="{96DAC541-7B7A-43D3-8B79-37D633B846F1}">
                  <asvg:svgBlip xmlns:asvg="http://schemas.microsoft.com/office/drawing/2016/SVG/main" r:embed="rId3"/>
                </a:ext>
              </a:extLst>
            </a:blip>
            <a:stretch>
              <a:fillRect t="-28" b="-28"/>
            </a:stretch>
          </a:blipFill>
        </p:spPr>
        <p:txBody>
          <a:bodyPr/>
          <a:lstStyle/>
          <a:p>
            <a:endParaRPr lang="es-MX"/>
          </a:p>
        </p:txBody>
      </p:sp>
      <p:sp>
        <p:nvSpPr>
          <p:cNvPr id="2" name="TextBox 2"/>
          <p:cNvSpPr txBox="1"/>
          <p:nvPr/>
        </p:nvSpPr>
        <p:spPr>
          <a:xfrm>
            <a:off x="990600" y="3390900"/>
            <a:ext cx="5715000" cy="5351786"/>
          </a:xfrm>
          <a:prstGeom prst="rect">
            <a:avLst/>
          </a:prstGeom>
        </p:spPr>
        <p:txBody>
          <a:bodyPr wrap="square" lIns="0" tIns="0" rIns="0" bIns="0" rtlCol="0" anchor="t">
            <a:spAutoFit/>
          </a:bodyPr>
          <a:lstStyle/>
          <a:p>
            <a:pPr algn="just">
              <a:lnSpc>
                <a:spcPts val="4200"/>
              </a:lnSpc>
            </a:pPr>
            <a:r>
              <a:rPr lang="es-MX" sz="3000" noProof="0" dirty="0">
                <a:solidFill>
                  <a:srgbClr val="000000"/>
                </a:solidFill>
                <a:latin typeface="Caladea"/>
                <a:ea typeface="Caladea"/>
                <a:cs typeface="Caladea"/>
                <a:sym typeface="Caladea"/>
              </a:rPr>
              <a:t>Si el año de la fecha de corte coincide con el de la fecha de contabilización del siniestro, el Monto del siniestro ocurrido es mayor que cero y el tipo de perdida no es SIPAC Perdida parcial [05], </a:t>
            </a:r>
            <a:r>
              <a:rPr lang="es-MX" sz="3000" dirty="0">
                <a:solidFill>
                  <a:srgbClr val="000000"/>
                </a:solidFill>
                <a:latin typeface="Caladea"/>
                <a:ea typeface="Caladea"/>
                <a:cs typeface="Caladea"/>
                <a:sym typeface="Caladea"/>
              </a:rPr>
              <a:t>SIPAC Perdida total [06] o RC SIPAC [08], entonces el monto del siniestro ocurrido debe ser mayor o igual al monto de recuperaciones</a:t>
            </a:r>
          </a:p>
        </p:txBody>
      </p:sp>
    </p:spTree>
    <p:extLst>
      <p:ext uri="{BB962C8B-B14F-4D97-AF65-F5344CB8AC3E}">
        <p14:creationId xmlns:p14="http://schemas.microsoft.com/office/powerpoint/2010/main" val="13306812"/>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FD440-F312-79B6-4289-F453B09F5FE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7CDE377-2D0F-332D-8220-84D31BE074A5}"/>
              </a:ext>
            </a:extLst>
          </p:cNvPr>
          <p:cNvSpPr txBox="1"/>
          <p:nvPr/>
        </p:nvSpPr>
        <p:spPr>
          <a:xfrm>
            <a:off x="1028700" y="1562100"/>
            <a:ext cx="8877300" cy="2385268"/>
          </a:xfrm>
          <a:prstGeom prst="rect">
            <a:avLst/>
          </a:prstGeom>
        </p:spPr>
        <p:txBody>
          <a:bodyPr wrap="square" lIns="0" tIns="0" rIns="0" bIns="0" rtlCol="0" anchor="t">
            <a:spAutoFit/>
          </a:bodyPr>
          <a:lstStyle/>
          <a:p>
            <a:pPr marL="0" lvl="0" indent="0" algn="l">
              <a:lnSpc>
                <a:spcPts val="9349"/>
              </a:lnSpc>
              <a:spcBef>
                <a:spcPct val="0"/>
              </a:spcBef>
            </a:pPr>
            <a:r>
              <a:rPr lang="es-MX" sz="8499" noProof="0" dirty="0">
                <a:solidFill>
                  <a:srgbClr val="000000"/>
                </a:solidFill>
                <a:latin typeface="Alta"/>
                <a:ea typeface="Alta"/>
                <a:cs typeface="Alta"/>
                <a:sym typeface="Alta"/>
              </a:rPr>
              <a:t>PRIMA DEVENGADA</a:t>
            </a:r>
          </a:p>
          <a:p>
            <a:pPr marL="0" lvl="0" indent="0" algn="l">
              <a:lnSpc>
                <a:spcPts val="9349"/>
              </a:lnSpc>
              <a:spcBef>
                <a:spcPct val="0"/>
              </a:spcBef>
            </a:pPr>
            <a:r>
              <a:rPr lang="es-MX" sz="8499" dirty="0">
                <a:solidFill>
                  <a:srgbClr val="000000"/>
                </a:solidFill>
                <a:latin typeface="Alta"/>
                <a:ea typeface="Alta"/>
                <a:cs typeface="Alta"/>
                <a:sym typeface="Alta"/>
              </a:rPr>
              <a:t>acumulada</a:t>
            </a:r>
            <a:endParaRPr lang="es-MX" sz="8499" noProof="0" dirty="0">
              <a:solidFill>
                <a:srgbClr val="000000"/>
              </a:solidFill>
              <a:latin typeface="Alta"/>
              <a:ea typeface="Alta"/>
              <a:cs typeface="Alta"/>
              <a:sym typeface="Alta"/>
            </a:endParaRPr>
          </a:p>
        </p:txBody>
      </p:sp>
      <p:sp>
        <p:nvSpPr>
          <p:cNvPr id="3" name="TextBox 3">
            <a:extLst>
              <a:ext uri="{FF2B5EF4-FFF2-40B4-BE49-F238E27FC236}">
                <a16:creationId xmlns:a16="http://schemas.microsoft.com/office/drawing/2014/main" id="{1991DCBE-8338-E7FE-5EEA-F22435A220B4}"/>
              </a:ext>
            </a:extLst>
          </p:cNvPr>
          <p:cNvSpPr txBox="1"/>
          <p:nvPr/>
        </p:nvSpPr>
        <p:spPr>
          <a:xfrm>
            <a:off x="1028700" y="5113801"/>
            <a:ext cx="5753100" cy="3671583"/>
          </a:xfrm>
          <a:prstGeom prst="rect">
            <a:avLst/>
          </a:prstGeom>
        </p:spPr>
        <p:txBody>
          <a:bodyPr wrap="square" lIns="0" tIns="0" rIns="0" bIns="0" rtlCol="0" anchor="t">
            <a:spAutoFit/>
          </a:bodyPr>
          <a:lstStyle/>
          <a:p>
            <a:pPr algn="just">
              <a:lnSpc>
                <a:spcPts val="3639"/>
              </a:lnSpc>
            </a:pPr>
            <a:r>
              <a:rPr lang="es-ES" sz="2799" noProof="0" dirty="0">
                <a:solidFill>
                  <a:srgbClr val="000000"/>
                </a:solidFill>
                <a:latin typeface="Caladea"/>
                <a:ea typeface="Caladea"/>
                <a:cs typeface="Caladea"/>
                <a:sym typeface="Caladea"/>
              </a:rPr>
              <a:t>Si el estatus es Póliza cancelada desde origen [3], Póliza cancelada durante la vigencia [4], Inciso cancelado desde origen [7] o Inciso cancelado durante la vigencia [8] y la moneda es Nacional [10], entonces la Prima devengada acumulada debe ser igual a la suma de la Prima emitida de los últimos 3 años. </a:t>
            </a:r>
            <a:endParaRPr lang="es-MX" sz="2799" noProof="0" dirty="0">
              <a:solidFill>
                <a:srgbClr val="000000"/>
              </a:solidFill>
              <a:latin typeface="Caladea"/>
              <a:ea typeface="Caladea"/>
              <a:cs typeface="Caladea"/>
              <a:sym typeface="Caladea"/>
            </a:endParaRPr>
          </a:p>
        </p:txBody>
      </p:sp>
      <p:sp>
        <p:nvSpPr>
          <p:cNvPr id="4" name="Freeform 4">
            <a:extLst>
              <a:ext uri="{FF2B5EF4-FFF2-40B4-BE49-F238E27FC236}">
                <a16:creationId xmlns:a16="http://schemas.microsoft.com/office/drawing/2014/main" id="{33D589BF-6A99-1807-3FA4-BF33B607EBEE}"/>
              </a:ext>
            </a:extLst>
          </p:cNvPr>
          <p:cNvSpPr/>
          <p:nvPr/>
        </p:nvSpPr>
        <p:spPr>
          <a:xfrm>
            <a:off x="8278575" y="3572169"/>
            <a:ext cx="11833583" cy="4690402"/>
          </a:xfrm>
          <a:custGeom>
            <a:avLst/>
            <a:gdLst/>
            <a:ahLst/>
            <a:cxnLst/>
            <a:rect l="l" t="t" r="r" b="b"/>
            <a:pathLst>
              <a:path w="11833583" h="4690402">
                <a:moveTo>
                  <a:pt x="0" y="0"/>
                </a:moveTo>
                <a:lnTo>
                  <a:pt x="11833583" y="0"/>
                </a:lnTo>
                <a:lnTo>
                  <a:pt x="11833583" y="4690402"/>
                </a:lnTo>
                <a:lnTo>
                  <a:pt x="0" y="4690402"/>
                </a:lnTo>
                <a:lnTo>
                  <a:pt x="0" y="0"/>
                </a:lnTo>
                <a:close/>
              </a:path>
            </a:pathLst>
          </a:custGeom>
          <a:blipFill>
            <a:blip r:embed="rId2">
              <a:extLst>
                <a:ext uri="{96DAC541-7B7A-43D3-8B79-37D633B846F1}">
                  <asvg:svgBlip xmlns:asvg="http://schemas.microsoft.com/office/drawing/2016/SVG/main" r:embed="rId3"/>
                </a:ext>
              </a:extLst>
            </a:blip>
            <a:stretch>
              <a:fillRect l="-120" r="-120"/>
            </a:stretch>
          </a:blipFill>
        </p:spPr>
        <p:txBody>
          <a:bodyPr/>
          <a:lstStyle/>
          <a:p>
            <a:endParaRPr lang="es-MX"/>
          </a:p>
        </p:txBody>
      </p:sp>
    </p:spTree>
    <p:extLst>
      <p:ext uri="{BB962C8B-B14F-4D97-AF65-F5344CB8AC3E}">
        <p14:creationId xmlns:p14="http://schemas.microsoft.com/office/powerpoint/2010/main" val="3678867504"/>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30000" y="1257300"/>
            <a:ext cx="6171003" cy="2385268"/>
          </a:xfrm>
          <a:prstGeom prst="rect">
            <a:avLst/>
          </a:prstGeom>
        </p:spPr>
        <p:txBody>
          <a:bodyPr lIns="0" tIns="0" rIns="0" bIns="0" rtlCol="0" anchor="t">
            <a:spAutoFit/>
          </a:bodyPr>
          <a:lstStyle/>
          <a:p>
            <a:pPr marL="0" lvl="0" indent="0" algn="r">
              <a:lnSpc>
                <a:spcPts val="9349"/>
              </a:lnSpc>
              <a:spcBef>
                <a:spcPct val="0"/>
              </a:spcBef>
            </a:pPr>
            <a:r>
              <a:rPr lang="es-MX" sz="8499" noProof="0" dirty="0">
                <a:solidFill>
                  <a:srgbClr val="000000"/>
                </a:solidFill>
                <a:latin typeface="Alta"/>
                <a:ea typeface="Alta"/>
                <a:cs typeface="Alta"/>
                <a:sym typeface="Alta"/>
              </a:rPr>
              <a:t>PRIMA Devengada</a:t>
            </a:r>
          </a:p>
        </p:txBody>
      </p:sp>
      <p:sp>
        <p:nvSpPr>
          <p:cNvPr id="3" name="Freeform 3"/>
          <p:cNvSpPr/>
          <p:nvPr/>
        </p:nvSpPr>
        <p:spPr>
          <a:xfrm>
            <a:off x="-1933147" y="-333379"/>
            <a:ext cx="5923693" cy="11312609"/>
          </a:xfrm>
          <a:custGeom>
            <a:avLst/>
            <a:gdLst/>
            <a:ahLst/>
            <a:cxnLst/>
            <a:rect l="l" t="t" r="r" b="b"/>
            <a:pathLst>
              <a:path w="5923693" h="11312609">
                <a:moveTo>
                  <a:pt x="0" y="0"/>
                </a:moveTo>
                <a:lnTo>
                  <a:pt x="5923694" y="0"/>
                </a:lnTo>
                <a:lnTo>
                  <a:pt x="5923694" y="11312609"/>
                </a:lnTo>
                <a:lnTo>
                  <a:pt x="0" y="113126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4" name="Freeform 4"/>
          <p:cNvSpPr/>
          <p:nvPr/>
        </p:nvSpPr>
        <p:spPr>
          <a:xfrm>
            <a:off x="822367" y="1679401"/>
            <a:ext cx="10835637" cy="6658991"/>
          </a:xfrm>
          <a:custGeom>
            <a:avLst/>
            <a:gdLst/>
            <a:ahLst/>
            <a:cxnLst/>
            <a:rect l="l" t="t" r="r" b="b"/>
            <a:pathLst>
              <a:path w="10835637" h="6658991">
                <a:moveTo>
                  <a:pt x="0" y="0"/>
                </a:moveTo>
                <a:lnTo>
                  <a:pt x="10835636" y="0"/>
                </a:lnTo>
                <a:lnTo>
                  <a:pt x="10835636" y="6658991"/>
                </a:lnTo>
                <a:lnTo>
                  <a:pt x="0" y="6658991"/>
                </a:lnTo>
                <a:lnTo>
                  <a:pt x="0" y="0"/>
                </a:lnTo>
                <a:close/>
              </a:path>
            </a:pathLst>
          </a:custGeom>
          <a:blipFill>
            <a:blip r:embed="rId4">
              <a:extLst>
                <a:ext uri="{96DAC541-7B7A-43D3-8B79-37D633B846F1}">
                  <asvg:svgBlip xmlns:asvg="http://schemas.microsoft.com/office/drawing/2016/SVG/main" r:embed="rId5"/>
                </a:ext>
              </a:extLst>
            </a:blip>
            <a:stretch>
              <a:fillRect l="-18" r="-18"/>
            </a:stretch>
          </a:blipFill>
        </p:spPr>
        <p:txBody>
          <a:bodyPr/>
          <a:lstStyle/>
          <a:p>
            <a:endParaRPr lang="es-MX"/>
          </a:p>
        </p:txBody>
      </p:sp>
      <p:sp>
        <p:nvSpPr>
          <p:cNvPr id="5" name="TextBox 5"/>
          <p:cNvSpPr txBox="1"/>
          <p:nvPr/>
        </p:nvSpPr>
        <p:spPr>
          <a:xfrm>
            <a:off x="12115800" y="4368651"/>
            <a:ext cx="5485203" cy="3969741"/>
          </a:xfrm>
          <a:prstGeom prst="rect">
            <a:avLst/>
          </a:prstGeom>
        </p:spPr>
        <p:txBody>
          <a:bodyPr wrap="square" lIns="0" tIns="0" rIns="0" bIns="0" rtlCol="0" anchor="t">
            <a:spAutoFit/>
          </a:bodyPr>
          <a:lstStyle/>
          <a:p>
            <a:pPr algn="just">
              <a:lnSpc>
                <a:spcPts val="3919"/>
              </a:lnSpc>
            </a:pPr>
            <a:r>
              <a:rPr lang="es-ES" sz="2799" noProof="0" dirty="0">
                <a:solidFill>
                  <a:srgbClr val="000000"/>
                </a:solidFill>
                <a:latin typeface="Caladea"/>
                <a:ea typeface="Caladea"/>
                <a:cs typeface="Caladea"/>
                <a:sym typeface="Caladea"/>
              </a:rPr>
              <a:t>Si el estatus de la póliza es Vigente [1] o Vencida [5], la fecha de emisión como la de inicio de vigencia son menores al año de reporte y el inicio de vigencia es distinto a la fecha de corte del ejercicio anterior entonces la Prima devengada acumulada debe ser mayor que la Prima devengada </a:t>
            </a:r>
          </a:p>
        </p:txBody>
      </p:sp>
    </p:spTree>
    <p:extLst>
      <p:ext uri="{BB962C8B-B14F-4D97-AF65-F5344CB8AC3E}">
        <p14:creationId xmlns:p14="http://schemas.microsoft.com/office/powerpoint/2010/main" val="2825371337"/>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49387-8FD7-E716-6090-FB52FF5FC5F1}"/>
            </a:ext>
          </a:extLst>
        </p:cNvPr>
        <p:cNvGrpSpPr/>
        <p:nvPr/>
      </p:nvGrpSpPr>
      <p:grpSpPr>
        <a:xfrm>
          <a:off x="0" y="0"/>
          <a:ext cx="0" cy="0"/>
          <a:chOff x="0" y="0"/>
          <a:chExt cx="0" cy="0"/>
        </a:xfrm>
      </p:grpSpPr>
      <p:sp>
        <p:nvSpPr>
          <p:cNvPr id="7" name="Freeform 2">
            <a:extLst>
              <a:ext uri="{FF2B5EF4-FFF2-40B4-BE49-F238E27FC236}">
                <a16:creationId xmlns:a16="http://schemas.microsoft.com/office/drawing/2014/main" id="{947E8754-618E-7B7E-00AF-A2B27D4BAAAE}"/>
              </a:ext>
            </a:extLst>
          </p:cNvPr>
          <p:cNvSpPr/>
          <p:nvPr/>
        </p:nvSpPr>
        <p:spPr>
          <a:xfrm rot="-3374468">
            <a:off x="1130502" y="-8708101"/>
            <a:ext cx="14825542" cy="17416202"/>
          </a:xfrm>
          <a:custGeom>
            <a:avLst/>
            <a:gdLst/>
            <a:ahLst/>
            <a:cxnLst/>
            <a:rect l="l" t="t" r="r" b="b"/>
            <a:pathLst>
              <a:path w="14825542" h="17416202">
                <a:moveTo>
                  <a:pt x="0" y="0"/>
                </a:moveTo>
                <a:lnTo>
                  <a:pt x="14825542" y="0"/>
                </a:lnTo>
                <a:lnTo>
                  <a:pt x="14825542" y="17416202"/>
                </a:lnTo>
                <a:lnTo>
                  <a:pt x="0" y="174162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3" name="Freeform 3">
            <a:extLst>
              <a:ext uri="{FF2B5EF4-FFF2-40B4-BE49-F238E27FC236}">
                <a16:creationId xmlns:a16="http://schemas.microsoft.com/office/drawing/2014/main" id="{23C56E97-78E6-6CA8-A6C3-DA40B5873ACA}"/>
              </a:ext>
            </a:extLst>
          </p:cNvPr>
          <p:cNvSpPr/>
          <p:nvPr/>
        </p:nvSpPr>
        <p:spPr>
          <a:xfrm flipH="1">
            <a:off x="1469877" y="1028700"/>
            <a:ext cx="15153597" cy="4490975"/>
          </a:xfrm>
          <a:custGeom>
            <a:avLst/>
            <a:gdLst/>
            <a:ahLst/>
            <a:cxnLst/>
            <a:rect l="l" t="t" r="r" b="b"/>
            <a:pathLst>
              <a:path w="15153597" h="4490975">
                <a:moveTo>
                  <a:pt x="15153597" y="0"/>
                </a:moveTo>
                <a:lnTo>
                  <a:pt x="0" y="0"/>
                </a:lnTo>
                <a:lnTo>
                  <a:pt x="0" y="4490975"/>
                </a:lnTo>
                <a:lnTo>
                  <a:pt x="15153597" y="4490975"/>
                </a:lnTo>
                <a:lnTo>
                  <a:pt x="15153597" y="0"/>
                </a:lnTo>
                <a:close/>
              </a:path>
            </a:pathLst>
          </a:custGeom>
          <a:blipFill>
            <a:blip r:embed="rId4">
              <a:extLst>
                <a:ext uri="{96DAC541-7B7A-43D3-8B79-37D633B846F1}">
                  <asvg:svgBlip xmlns:asvg="http://schemas.microsoft.com/office/drawing/2016/SVG/main" r:embed="rId5"/>
                </a:ext>
              </a:extLst>
            </a:blip>
            <a:stretch>
              <a:fillRect l="-207" r="-207"/>
            </a:stretch>
          </a:blipFill>
        </p:spPr>
        <p:txBody>
          <a:bodyPr/>
          <a:lstStyle/>
          <a:p>
            <a:endParaRPr lang="es-MX"/>
          </a:p>
        </p:txBody>
      </p:sp>
      <p:sp>
        <p:nvSpPr>
          <p:cNvPr id="4" name="TextBox 4">
            <a:extLst>
              <a:ext uri="{FF2B5EF4-FFF2-40B4-BE49-F238E27FC236}">
                <a16:creationId xmlns:a16="http://schemas.microsoft.com/office/drawing/2014/main" id="{5AD8CE31-122B-C445-DC00-A0AA59929E30}"/>
              </a:ext>
            </a:extLst>
          </p:cNvPr>
          <p:cNvSpPr txBox="1"/>
          <p:nvPr/>
        </p:nvSpPr>
        <p:spPr>
          <a:xfrm>
            <a:off x="2209800" y="7081464"/>
            <a:ext cx="4112659" cy="2385268"/>
          </a:xfrm>
          <a:prstGeom prst="rect">
            <a:avLst/>
          </a:prstGeom>
        </p:spPr>
        <p:txBody>
          <a:bodyPr wrap="square" lIns="0" tIns="0" rIns="0" bIns="0" rtlCol="0" anchor="t">
            <a:spAutoFit/>
          </a:bodyPr>
          <a:lstStyle/>
          <a:p>
            <a:pPr marL="0" lvl="0" indent="0" algn="l">
              <a:lnSpc>
                <a:spcPts val="9349"/>
              </a:lnSpc>
              <a:spcBef>
                <a:spcPct val="0"/>
              </a:spcBef>
            </a:pPr>
            <a:r>
              <a:rPr lang="en-US" sz="8499" dirty="0">
                <a:solidFill>
                  <a:srgbClr val="000000"/>
                </a:solidFill>
                <a:latin typeface="Alta"/>
                <a:ea typeface="Alta"/>
                <a:cs typeface="Alta"/>
                <a:sym typeface="Alta"/>
              </a:rPr>
              <a:t>Tipo de Perdida</a:t>
            </a:r>
          </a:p>
        </p:txBody>
      </p:sp>
      <p:sp>
        <p:nvSpPr>
          <p:cNvPr id="5" name="TextBox 5">
            <a:extLst>
              <a:ext uri="{FF2B5EF4-FFF2-40B4-BE49-F238E27FC236}">
                <a16:creationId xmlns:a16="http://schemas.microsoft.com/office/drawing/2014/main" id="{A54C150B-FFFD-06B3-282B-FD2220DB0F91}"/>
              </a:ext>
            </a:extLst>
          </p:cNvPr>
          <p:cNvSpPr txBox="1"/>
          <p:nvPr/>
        </p:nvSpPr>
        <p:spPr>
          <a:xfrm>
            <a:off x="7391400" y="7895042"/>
            <a:ext cx="9518710" cy="1363258"/>
          </a:xfrm>
          <a:prstGeom prst="rect">
            <a:avLst/>
          </a:prstGeom>
        </p:spPr>
        <p:txBody>
          <a:bodyPr wrap="square" lIns="0" tIns="0" rIns="0" bIns="0" rtlCol="0" anchor="t">
            <a:spAutoFit/>
          </a:bodyPr>
          <a:lstStyle/>
          <a:p>
            <a:pPr algn="just">
              <a:lnSpc>
                <a:spcPts val="3639"/>
              </a:lnSpc>
            </a:pPr>
            <a:r>
              <a:rPr lang="es-ES" sz="2799" dirty="0">
                <a:solidFill>
                  <a:srgbClr val="000000"/>
                </a:solidFill>
                <a:latin typeface="Caladea"/>
                <a:ea typeface="Caladea"/>
                <a:cs typeface="Caladea"/>
                <a:sym typeface="Caladea"/>
              </a:rPr>
              <a:t>Si el monto de recuperaciones es igual al costo medio SIPAC entonces el Tipo de perdida debe ser SIPAC Perdida parcial [05] o SIPAC Perdida total [06]</a:t>
            </a:r>
          </a:p>
        </p:txBody>
      </p:sp>
    </p:spTree>
    <p:extLst>
      <p:ext uri="{BB962C8B-B14F-4D97-AF65-F5344CB8AC3E}">
        <p14:creationId xmlns:p14="http://schemas.microsoft.com/office/powerpoint/2010/main" val="3984566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a:off x="6172200" y="4248080"/>
            <a:ext cx="11049000" cy="4418750"/>
          </a:xfrm>
          <a:custGeom>
            <a:avLst/>
            <a:gdLst/>
            <a:ahLst/>
            <a:cxnLst/>
            <a:rect l="l" t="t" r="r" b="b"/>
            <a:pathLst>
              <a:path w="11046875" h="4418750">
                <a:moveTo>
                  <a:pt x="0" y="0"/>
                </a:moveTo>
                <a:lnTo>
                  <a:pt x="11046875" y="0"/>
                </a:lnTo>
                <a:lnTo>
                  <a:pt x="11046875" y="4418750"/>
                </a:lnTo>
                <a:lnTo>
                  <a:pt x="0" y="4418750"/>
                </a:lnTo>
                <a:lnTo>
                  <a:pt x="0" y="0"/>
                </a:lnTo>
                <a:close/>
              </a:path>
            </a:pathLst>
          </a:custGeom>
          <a:blipFill>
            <a:blip r:embed="rId2">
              <a:extLst>
                <a:ext uri="{96DAC541-7B7A-43D3-8B79-37D633B846F1}">
                  <asvg:svgBlip xmlns:asvg="http://schemas.microsoft.com/office/drawing/2016/SVG/main" r:embed="rId3"/>
                </a:ext>
              </a:extLst>
            </a:blip>
            <a:stretch>
              <a:fillRect t="-34" b="-34"/>
            </a:stretch>
          </a:blipFill>
        </p:spPr>
        <p:txBody>
          <a:bodyPr/>
          <a:lstStyle/>
          <a:p>
            <a:endParaRPr lang="es-MX"/>
          </a:p>
        </p:txBody>
      </p:sp>
      <p:sp>
        <p:nvSpPr>
          <p:cNvPr id="4" name="TextBox 4"/>
          <p:cNvSpPr txBox="1"/>
          <p:nvPr/>
        </p:nvSpPr>
        <p:spPr>
          <a:xfrm>
            <a:off x="1600201" y="1620170"/>
            <a:ext cx="9677400" cy="2616101"/>
          </a:xfrm>
          <a:prstGeom prst="rect">
            <a:avLst/>
          </a:prstGeom>
        </p:spPr>
        <p:txBody>
          <a:bodyPr wrap="square" lIns="0" tIns="0" rIns="0" bIns="0" rtlCol="0" anchor="t">
            <a:spAutoFit/>
          </a:bodyPr>
          <a:lstStyle/>
          <a:p>
            <a:pPr marL="0" lvl="0" indent="0">
              <a:spcBef>
                <a:spcPct val="0"/>
              </a:spcBef>
            </a:pPr>
            <a:r>
              <a:rPr lang="en-US" sz="8500" spc="-120" dirty="0">
                <a:solidFill>
                  <a:srgbClr val="000000"/>
                </a:solidFill>
                <a:latin typeface="Alta"/>
                <a:ea typeface="Alta"/>
                <a:cs typeface="Alta"/>
                <a:sym typeface="Alta"/>
              </a:rPr>
              <a:t>Prima </a:t>
            </a:r>
            <a:r>
              <a:rPr lang="es-MX" sz="8500" spc="-120" dirty="0">
                <a:solidFill>
                  <a:srgbClr val="000000"/>
                </a:solidFill>
                <a:latin typeface="Alta"/>
                <a:ea typeface="Alta"/>
                <a:cs typeface="Alta"/>
                <a:sym typeface="Alta"/>
              </a:rPr>
              <a:t>Devengada</a:t>
            </a:r>
            <a:r>
              <a:rPr lang="en-US" sz="8500" spc="-120" dirty="0">
                <a:solidFill>
                  <a:srgbClr val="000000"/>
                </a:solidFill>
                <a:latin typeface="Alta"/>
                <a:ea typeface="Alta"/>
                <a:cs typeface="Alta"/>
                <a:sym typeface="Alta"/>
              </a:rPr>
              <a:t> </a:t>
            </a:r>
            <a:r>
              <a:rPr lang="es-MX" sz="8500" spc="-120" dirty="0">
                <a:solidFill>
                  <a:srgbClr val="000000"/>
                </a:solidFill>
                <a:latin typeface="Alta"/>
                <a:ea typeface="Alta"/>
                <a:cs typeface="Alta"/>
                <a:sym typeface="Alta"/>
              </a:rPr>
              <a:t>Acumulada</a:t>
            </a:r>
          </a:p>
        </p:txBody>
      </p:sp>
      <p:sp>
        <p:nvSpPr>
          <p:cNvPr id="5" name="TextBox 5">
            <a:extLst>
              <a:ext uri="{FF2B5EF4-FFF2-40B4-BE49-F238E27FC236}">
                <a16:creationId xmlns:a16="http://schemas.microsoft.com/office/drawing/2014/main" id="{CABC93DD-19DD-4EA6-8417-136827A66B8A}"/>
              </a:ext>
            </a:extLst>
          </p:cNvPr>
          <p:cNvSpPr txBox="1"/>
          <p:nvPr/>
        </p:nvSpPr>
        <p:spPr>
          <a:xfrm>
            <a:off x="1623238" y="5524500"/>
            <a:ext cx="4244162" cy="2969467"/>
          </a:xfrm>
          <a:prstGeom prst="rect">
            <a:avLst/>
          </a:prstGeom>
        </p:spPr>
        <p:txBody>
          <a:bodyPr wrap="square" lIns="0" tIns="0" rIns="0" bIns="0" rtlCol="0" anchor="t">
            <a:spAutoFit/>
          </a:bodyPr>
          <a:lstStyle/>
          <a:p>
            <a:pPr algn="just">
              <a:lnSpc>
                <a:spcPts val="3919"/>
              </a:lnSpc>
            </a:pPr>
            <a:r>
              <a:rPr lang="es-ES" sz="2799" dirty="0">
                <a:solidFill>
                  <a:srgbClr val="000000"/>
                </a:solidFill>
                <a:latin typeface="Caladea"/>
                <a:ea typeface="Caladea"/>
                <a:cs typeface="Caladea"/>
                <a:sym typeface="Caladea"/>
              </a:rPr>
              <a:t>Si el estatus de la póliza es Vencida [5] entonces la Prima devengada acumulada debe ser igual a la suma de la Prima emitida de los últimos tres ejercicios</a:t>
            </a:r>
            <a:endParaRPr lang="es-ES" sz="2799" noProof="0" dirty="0">
              <a:solidFill>
                <a:srgbClr val="000000"/>
              </a:solidFill>
              <a:latin typeface="Caladea"/>
              <a:ea typeface="Caladea"/>
              <a:cs typeface="Caladea"/>
              <a:sym typeface="Calad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3">
            <a:extLst>
              <a:ext uri="{FF2B5EF4-FFF2-40B4-BE49-F238E27FC236}">
                <a16:creationId xmlns:a16="http://schemas.microsoft.com/office/drawing/2014/main" id="{5B2DC11D-7C3D-4293-814B-D62FEE90D98A}"/>
              </a:ext>
            </a:extLst>
          </p:cNvPr>
          <p:cNvSpPr/>
          <p:nvPr/>
        </p:nvSpPr>
        <p:spPr>
          <a:xfrm>
            <a:off x="-1933147" y="-333379"/>
            <a:ext cx="5923693" cy="11312609"/>
          </a:xfrm>
          <a:custGeom>
            <a:avLst/>
            <a:gdLst/>
            <a:ahLst/>
            <a:cxnLst/>
            <a:rect l="l" t="t" r="r" b="b"/>
            <a:pathLst>
              <a:path w="5923693" h="11312609">
                <a:moveTo>
                  <a:pt x="0" y="0"/>
                </a:moveTo>
                <a:lnTo>
                  <a:pt x="5923694" y="0"/>
                </a:lnTo>
                <a:lnTo>
                  <a:pt x="5923694" y="11312609"/>
                </a:lnTo>
                <a:lnTo>
                  <a:pt x="0" y="113126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2" name="TextBox 2"/>
          <p:cNvSpPr txBox="1"/>
          <p:nvPr/>
        </p:nvSpPr>
        <p:spPr>
          <a:xfrm>
            <a:off x="9696893" y="1409700"/>
            <a:ext cx="7686756" cy="3577903"/>
          </a:xfrm>
          <a:prstGeom prst="rect">
            <a:avLst/>
          </a:prstGeom>
        </p:spPr>
        <p:txBody>
          <a:bodyPr wrap="square" lIns="0" tIns="0" rIns="0" bIns="0" rtlCol="0" anchor="t">
            <a:spAutoFit/>
          </a:bodyPr>
          <a:lstStyle/>
          <a:p>
            <a:pPr marL="0" lvl="0" indent="0" algn="r">
              <a:lnSpc>
                <a:spcPts val="9349"/>
              </a:lnSpc>
              <a:spcBef>
                <a:spcPct val="0"/>
              </a:spcBef>
            </a:pPr>
            <a:r>
              <a:rPr lang="es-MX" sz="8499" noProof="0" dirty="0">
                <a:solidFill>
                  <a:srgbClr val="000000"/>
                </a:solidFill>
                <a:latin typeface="Alta"/>
                <a:ea typeface="Alta"/>
                <a:cs typeface="Alta"/>
                <a:sym typeface="Alta"/>
              </a:rPr>
              <a:t>Prima Devengada</a:t>
            </a:r>
          </a:p>
          <a:p>
            <a:pPr marL="0" lvl="0" indent="0" algn="r">
              <a:lnSpc>
                <a:spcPts val="9349"/>
              </a:lnSpc>
              <a:spcBef>
                <a:spcPct val="0"/>
              </a:spcBef>
            </a:pPr>
            <a:r>
              <a:rPr lang="es-MX" sz="8499" dirty="0">
                <a:solidFill>
                  <a:srgbClr val="000000"/>
                </a:solidFill>
                <a:latin typeface="Alta"/>
                <a:ea typeface="Alta"/>
                <a:cs typeface="Alta"/>
                <a:sym typeface="Alta"/>
              </a:rPr>
              <a:t>acumulada</a:t>
            </a:r>
            <a:endParaRPr lang="es-MX" sz="8499" noProof="0" dirty="0">
              <a:solidFill>
                <a:srgbClr val="000000"/>
              </a:solidFill>
              <a:latin typeface="Alta"/>
              <a:ea typeface="Alta"/>
              <a:cs typeface="Alta"/>
              <a:sym typeface="Alta"/>
            </a:endParaRPr>
          </a:p>
        </p:txBody>
      </p:sp>
      <p:sp>
        <p:nvSpPr>
          <p:cNvPr id="4" name="TextBox 4"/>
          <p:cNvSpPr txBox="1"/>
          <p:nvPr/>
        </p:nvSpPr>
        <p:spPr>
          <a:xfrm>
            <a:off x="12287692" y="5669920"/>
            <a:ext cx="5095957" cy="2741584"/>
          </a:xfrm>
          <a:prstGeom prst="rect">
            <a:avLst/>
          </a:prstGeom>
        </p:spPr>
        <p:txBody>
          <a:bodyPr wrap="square" lIns="0" tIns="0" rIns="0" bIns="0" rtlCol="0" anchor="t">
            <a:spAutoFit/>
          </a:bodyPr>
          <a:lstStyle/>
          <a:p>
            <a:pPr algn="just">
              <a:lnSpc>
                <a:spcPts val="3640"/>
              </a:lnSpc>
            </a:pPr>
            <a:r>
              <a:rPr lang="es-MX" sz="2600" noProof="0" dirty="0">
                <a:solidFill>
                  <a:srgbClr val="000000"/>
                </a:solidFill>
                <a:latin typeface="Caladea"/>
                <a:ea typeface="Caladea"/>
                <a:cs typeface="Caladea"/>
                <a:sym typeface="Caladea"/>
              </a:rPr>
              <a:t>Si la Prima devengada acumulada es igual a cero</a:t>
            </a:r>
            <a:r>
              <a:rPr lang="es-MX" sz="2600" dirty="0">
                <a:solidFill>
                  <a:srgbClr val="000000"/>
                </a:solidFill>
                <a:latin typeface="Caladea"/>
                <a:ea typeface="Caladea"/>
                <a:cs typeface="Caladea"/>
                <a:sym typeface="Caladea"/>
              </a:rPr>
              <a:t> y</a:t>
            </a:r>
            <a:r>
              <a:rPr lang="es-MX" sz="2600" noProof="0" dirty="0">
                <a:solidFill>
                  <a:srgbClr val="000000"/>
                </a:solidFill>
                <a:latin typeface="Caladea"/>
                <a:ea typeface="Caladea"/>
                <a:cs typeface="Caladea"/>
                <a:sym typeface="Caladea"/>
              </a:rPr>
              <a:t> el Inicio de vigencia es distinto a la Fecha de corte entonces el estatus debe ser Póliza anticipada [0], Póliza cancelada desde origen [3] o Inciso cancelado desde origen [7]</a:t>
            </a:r>
          </a:p>
        </p:txBody>
      </p:sp>
      <p:sp>
        <p:nvSpPr>
          <p:cNvPr id="6" name="Freeform 6"/>
          <p:cNvSpPr/>
          <p:nvPr/>
        </p:nvSpPr>
        <p:spPr>
          <a:xfrm>
            <a:off x="1028700" y="2493506"/>
            <a:ext cx="8792204" cy="6554189"/>
          </a:xfrm>
          <a:custGeom>
            <a:avLst/>
            <a:gdLst/>
            <a:ahLst/>
            <a:cxnLst/>
            <a:rect l="l" t="t" r="r" b="b"/>
            <a:pathLst>
              <a:path w="8792204" h="6554189">
                <a:moveTo>
                  <a:pt x="0" y="0"/>
                </a:moveTo>
                <a:lnTo>
                  <a:pt x="8792204" y="0"/>
                </a:lnTo>
                <a:lnTo>
                  <a:pt x="8792204" y="6554189"/>
                </a:lnTo>
                <a:lnTo>
                  <a:pt x="0" y="6554189"/>
                </a:lnTo>
                <a:lnTo>
                  <a:pt x="0" y="0"/>
                </a:lnTo>
                <a:close/>
              </a:path>
            </a:pathLst>
          </a:custGeom>
          <a:blipFill>
            <a:blip r:embed="rId4">
              <a:extLst>
                <a:ext uri="{96DAC541-7B7A-43D3-8B79-37D633B846F1}">
                  <asvg:svgBlip xmlns:asvg="http://schemas.microsoft.com/office/drawing/2016/SVG/main" r:embed="rId5"/>
                </a:ext>
              </a:extLst>
            </a:blip>
            <a:stretch>
              <a:fillRect l="-58" r="-58"/>
            </a:stretch>
          </a:blipFill>
        </p:spPr>
        <p:txBody>
          <a:bodyPr/>
          <a:lstStyle/>
          <a:p>
            <a:endParaRPr lang="es-MX"/>
          </a:p>
        </p:txBody>
      </p:sp>
    </p:spTree>
    <p:extLst>
      <p:ext uri="{BB962C8B-B14F-4D97-AF65-F5344CB8AC3E}">
        <p14:creationId xmlns:p14="http://schemas.microsoft.com/office/powerpoint/2010/main" val="2917737335"/>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B3C1C"/>
        </a:solidFill>
        <a:effectLst/>
      </p:bgPr>
    </p:bg>
    <p:spTree>
      <p:nvGrpSpPr>
        <p:cNvPr id="1" name=""/>
        <p:cNvGrpSpPr/>
        <p:nvPr/>
      </p:nvGrpSpPr>
      <p:grpSpPr>
        <a:xfrm>
          <a:off x="0" y="0"/>
          <a:ext cx="0" cy="0"/>
          <a:chOff x="0" y="0"/>
          <a:chExt cx="0" cy="0"/>
        </a:xfrm>
      </p:grpSpPr>
      <p:sp>
        <p:nvSpPr>
          <p:cNvPr id="2" name="Freeform 2"/>
          <p:cNvSpPr/>
          <p:nvPr/>
        </p:nvSpPr>
        <p:spPr>
          <a:xfrm>
            <a:off x="-1199105" y="1032064"/>
            <a:ext cx="11040091" cy="12969270"/>
          </a:xfrm>
          <a:custGeom>
            <a:avLst/>
            <a:gdLst/>
            <a:ahLst/>
            <a:cxnLst/>
            <a:rect l="l" t="t" r="r" b="b"/>
            <a:pathLst>
              <a:path w="11040091" h="12969270">
                <a:moveTo>
                  <a:pt x="0" y="0"/>
                </a:moveTo>
                <a:lnTo>
                  <a:pt x="11040092" y="0"/>
                </a:lnTo>
                <a:lnTo>
                  <a:pt x="11040092" y="12969270"/>
                </a:lnTo>
                <a:lnTo>
                  <a:pt x="0" y="129692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3" name="Freeform 3"/>
          <p:cNvSpPr/>
          <p:nvPr/>
        </p:nvSpPr>
        <p:spPr>
          <a:xfrm>
            <a:off x="-2252662" y="-1201829"/>
            <a:ext cx="11040091" cy="12969270"/>
          </a:xfrm>
          <a:custGeom>
            <a:avLst/>
            <a:gdLst/>
            <a:ahLst/>
            <a:cxnLst/>
            <a:rect l="l" t="t" r="r" b="b"/>
            <a:pathLst>
              <a:path w="11040091" h="12969270">
                <a:moveTo>
                  <a:pt x="0" y="0"/>
                </a:moveTo>
                <a:lnTo>
                  <a:pt x="11040092" y="0"/>
                </a:lnTo>
                <a:lnTo>
                  <a:pt x="11040092" y="12969270"/>
                </a:lnTo>
                <a:lnTo>
                  <a:pt x="0" y="129692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4" name="Freeform 4"/>
          <p:cNvSpPr/>
          <p:nvPr/>
        </p:nvSpPr>
        <p:spPr>
          <a:xfrm>
            <a:off x="7663105" y="2995221"/>
            <a:ext cx="9745716" cy="5032333"/>
          </a:xfrm>
          <a:custGeom>
            <a:avLst/>
            <a:gdLst/>
            <a:ahLst/>
            <a:cxnLst/>
            <a:rect l="l" t="t" r="r" b="b"/>
            <a:pathLst>
              <a:path w="9745716" h="5032333">
                <a:moveTo>
                  <a:pt x="0" y="0"/>
                </a:moveTo>
                <a:lnTo>
                  <a:pt x="9745716" y="0"/>
                </a:lnTo>
                <a:lnTo>
                  <a:pt x="9745716" y="5032333"/>
                </a:lnTo>
                <a:lnTo>
                  <a:pt x="0" y="5032333"/>
                </a:lnTo>
                <a:lnTo>
                  <a:pt x="0" y="0"/>
                </a:lnTo>
                <a:close/>
              </a:path>
            </a:pathLst>
          </a:custGeom>
          <a:blipFill>
            <a:blip r:embed="rId6">
              <a:alphaModFix amt="40000"/>
              <a:extLst>
                <a:ext uri="{96DAC541-7B7A-43D3-8B79-37D633B846F1}">
                  <asvg:svgBlip xmlns:asvg="http://schemas.microsoft.com/office/drawing/2016/SVG/main" r:embed="rId7"/>
                </a:ext>
              </a:extLst>
            </a:blip>
            <a:stretch>
              <a:fillRect t="-29" b="-29"/>
            </a:stretch>
          </a:blipFill>
        </p:spPr>
        <p:txBody>
          <a:bodyPr/>
          <a:lstStyle/>
          <a:p>
            <a:endParaRPr lang="es-MX"/>
          </a:p>
        </p:txBody>
      </p:sp>
      <p:sp>
        <p:nvSpPr>
          <p:cNvPr id="5" name="TextBox 5"/>
          <p:cNvSpPr txBox="1"/>
          <p:nvPr/>
        </p:nvSpPr>
        <p:spPr>
          <a:xfrm>
            <a:off x="1452305" y="5282310"/>
            <a:ext cx="5737273" cy="504305"/>
          </a:xfrm>
          <a:prstGeom prst="rect">
            <a:avLst/>
          </a:prstGeom>
        </p:spPr>
        <p:txBody>
          <a:bodyPr lIns="0" tIns="0" rIns="0" bIns="0" rtlCol="0" anchor="t">
            <a:spAutoFit/>
          </a:bodyPr>
          <a:lstStyle/>
          <a:p>
            <a:pPr marL="647700" lvl="1" indent="-323850" algn="l">
              <a:lnSpc>
                <a:spcPts val="4200"/>
              </a:lnSpc>
              <a:buFont typeface="Arial"/>
              <a:buChar char="•"/>
            </a:pPr>
            <a:r>
              <a:rPr lang="es-MX" sz="3000" noProof="0" dirty="0">
                <a:solidFill>
                  <a:srgbClr val="000000">
                    <a:alpha val="49804"/>
                  </a:srgbClr>
                </a:solidFill>
                <a:latin typeface="Caladea"/>
                <a:ea typeface="Caladea"/>
                <a:cs typeface="Caladea"/>
                <a:sym typeface="Caladea"/>
              </a:rPr>
              <a:t>Modificaciones al manual</a:t>
            </a:r>
          </a:p>
        </p:txBody>
      </p:sp>
      <p:sp>
        <p:nvSpPr>
          <p:cNvPr id="6" name="TextBox 6"/>
          <p:cNvSpPr txBox="1"/>
          <p:nvPr/>
        </p:nvSpPr>
        <p:spPr>
          <a:xfrm>
            <a:off x="1452305" y="6196710"/>
            <a:ext cx="5737273" cy="504305"/>
          </a:xfrm>
          <a:prstGeom prst="rect">
            <a:avLst/>
          </a:prstGeom>
        </p:spPr>
        <p:txBody>
          <a:bodyPr lIns="0" tIns="0" rIns="0" bIns="0" rtlCol="0" anchor="t">
            <a:spAutoFit/>
          </a:bodyPr>
          <a:lstStyle/>
          <a:p>
            <a:pPr marL="647700" lvl="1" indent="-323850" algn="l">
              <a:lnSpc>
                <a:spcPts val="4200"/>
              </a:lnSpc>
              <a:spcBef>
                <a:spcPct val="0"/>
              </a:spcBef>
              <a:buFont typeface="Arial"/>
              <a:buChar char="•"/>
            </a:pPr>
            <a:r>
              <a:rPr lang="es-MX" sz="3000" u="none" strike="noStrike" noProof="0" dirty="0">
                <a:solidFill>
                  <a:srgbClr val="000000">
                    <a:alpha val="49804"/>
                  </a:srgbClr>
                </a:solidFill>
                <a:latin typeface="Caladea"/>
                <a:ea typeface="Caladea"/>
                <a:cs typeface="Caladea"/>
                <a:sym typeface="Caladea"/>
              </a:rPr>
              <a:t>Validaciones nuevas</a:t>
            </a:r>
          </a:p>
        </p:txBody>
      </p:sp>
      <p:sp>
        <p:nvSpPr>
          <p:cNvPr id="7" name="TextBox 7"/>
          <p:cNvSpPr txBox="1"/>
          <p:nvPr/>
        </p:nvSpPr>
        <p:spPr>
          <a:xfrm>
            <a:off x="1452305" y="7113631"/>
            <a:ext cx="5737273" cy="533400"/>
          </a:xfrm>
          <a:prstGeom prst="rect">
            <a:avLst/>
          </a:prstGeom>
        </p:spPr>
        <p:txBody>
          <a:bodyPr lIns="0" tIns="0" rIns="0" bIns="0" rtlCol="0" anchor="t">
            <a:spAutoFit/>
          </a:bodyPr>
          <a:lstStyle/>
          <a:p>
            <a:pPr marL="647700" lvl="1" indent="-323850" algn="l">
              <a:lnSpc>
                <a:spcPts val="4200"/>
              </a:lnSpc>
              <a:spcBef>
                <a:spcPct val="0"/>
              </a:spcBef>
              <a:buFont typeface="Arial"/>
              <a:buChar char="•"/>
            </a:pPr>
            <a:r>
              <a:rPr lang="es-MX" sz="3000" u="none" strike="noStrike" noProof="0" dirty="0">
                <a:solidFill>
                  <a:srgbClr val="000000">
                    <a:alpha val="49804"/>
                  </a:srgbClr>
                </a:solidFill>
                <a:latin typeface="Caladea"/>
                <a:ea typeface="Caladea"/>
                <a:cs typeface="Caladea"/>
                <a:sym typeface="Caladea"/>
              </a:rPr>
              <a:t>Validaciones a reforzar</a:t>
            </a:r>
          </a:p>
        </p:txBody>
      </p:sp>
      <p:sp>
        <p:nvSpPr>
          <p:cNvPr id="8" name="TextBox 8"/>
          <p:cNvSpPr txBox="1"/>
          <p:nvPr/>
        </p:nvSpPr>
        <p:spPr>
          <a:xfrm>
            <a:off x="1452305" y="3118568"/>
            <a:ext cx="6458825" cy="1294130"/>
          </a:xfrm>
          <a:prstGeom prst="rect">
            <a:avLst/>
          </a:prstGeom>
        </p:spPr>
        <p:txBody>
          <a:bodyPr lIns="0" tIns="0" rIns="0" bIns="0" rtlCol="0" anchor="t">
            <a:spAutoFit/>
          </a:bodyPr>
          <a:lstStyle/>
          <a:p>
            <a:pPr algn="l">
              <a:lnSpc>
                <a:spcPts val="9879"/>
              </a:lnSpc>
            </a:pPr>
            <a:r>
              <a:rPr lang="en-US" sz="7599">
                <a:solidFill>
                  <a:srgbClr val="000000"/>
                </a:solidFill>
                <a:latin typeface="Alta"/>
                <a:ea typeface="Alta"/>
                <a:cs typeface="Alta"/>
                <a:sym typeface="Alta"/>
              </a:rPr>
              <a:t>CONTENIDO</a:t>
            </a:r>
          </a:p>
        </p:txBody>
      </p:sp>
      <p:sp>
        <p:nvSpPr>
          <p:cNvPr id="9" name="TextBox 9"/>
          <p:cNvSpPr txBox="1"/>
          <p:nvPr/>
        </p:nvSpPr>
        <p:spPr>
          <a:xfrm>
            <a:off x="11278030" y="9421951"/>
            <a:ext cx="6458825" cy="355600"/>
          </a:xfrm>
          <a:prstGeom prst="rect">
            <a:avLst/>
          </a:prstGeom>
        </p:spPr>
        <p:txBody>
          <a:bodyPr lIns="0" tIns="0" rIns="0" bIns="0" rtlCol="0" anchor="t">
            <a:spAutoFit/>
          </a:bodyPr>
          <a:lstStyle/>
          <a:p>
            <a:pPr algn="r">
              <a:lnSpc>
                <a:spcPts val="2600"/>
              </a:lnSpc>
            </a:pPr>
            <a:r>
              <a:rPr lang="en-US" sz="2000">
                <a:solidFill>
                  <a:srgbClr val="F57C89"/>
                </a:solidFill>
                <a:latin typeface="Alta"/>
                <a:ea typeface="Alta"/>
                <a:cs typeface="Alta"/>
                <a:sym typeface="Alta"/>
              </a:rPr>
              <a:t>ENTREGA DE LA INFORMACIÓN ESTADÍSTICA</a:t>
            </a:r>
          </a:p>
        </p:txBody>
      </p:sp>
      <p:sp>
        <p:nvSpPr>
          <p:cNvPr id="10" name="TextBox 10"/>
          <p:cNvSpPr txBox="1"/>
          <p:nvPr/>
        </p:nvSpPr>
        <p:spPr>
          <a:xfrm>
            <a:off x="11278030" y="9685476"/>
            <a:ext cx="6458825" cy="355600"/>
          </a:xfrm>
          <a:prstGeom prst="rect">
            <a:avLst/>
          </a:prstGeom>
        </p:spPr>
        <p:txBody>
          <a:bodyPr lIns="0" tIns="0" rIns="0" bIns="0" rtlCol="0" anchor="t">
            <a:spAutoFit/>
          </a:bodyPr>
          <a:lstStyle/>
          <a:p>
            <a:pPr algn="r">
              <a:lnSpc>
                <a:spcPts val="2600"/>
              </a:lnSpc>
            </a:pPr>
            <a:r>
              <a:rPr lang="en-US" sz="2000">
                <a:solidFill>
                  <a:srgbClr val="F57C89"/>
                </a:solidFill>
                <a:latin typeface="Alta"/>
                <a:ea typeface="Alta"/>
                <a:cs typeface="Alta"/>
                <a:sym typeface="Alta"/>
              </a:rPr>
              <a:t>2025</a:t>
            </a:r>
          </a:p>
        </p:txBody>
      </p:sp>
      <p:sp>
        <p:nvSpPr>
          <p:cNvPr id="11" name="Freeform 11"/>
          <p:cNvSpPr/>
          <p:nvPr/>
        </p:nvSpPr>
        <p:spPr>
          <a:xfrm>
            <a:off x="7720255" y="2909496"/>
            <a:ext cx="9745716" cy="5032333"/>
          </a:xfrm>
          <a:custGeom>
            <a:avLst/>
            <a:gdLst/>
            <a:ahLst/>
            <a:cxnLst/>
            <a:rect l="l" t="t" r="r" b="b"/>
            <a:pathLst>
              <a:path w="9745716" h="5032333">
                <a:moveTo>
                  <a:pt x="0" y="0"/>
                </a:moveTo>
                <a:lnTo>
                  <a:pt x="9745716" y="0"/>
                </a:lnTo>
                <a:lnTo>
                  <a:pt x="9745716" y="5032333"/>
                </a:lnTo>
                <a:lnTo>
                  <a:pt x="0" y="5032333"/>
                </a:lnTo>
                <a:lnTo>
                  <a:pt x="0" y="0"/>
                </a:lnTo>
                <a:close/>
              </a:path>
            </a:pathLst>
          </a:custGeom>
          <a:blipFill>
            <a:blip r:embed="rId8"/>
            <a:stretch>
              <a:fillRect l="-24" r="-24"/>
            </a:stretch>
          </a:blipFill>
        </p:spPr>
        <p:txBody>
          <a:bodyPr/>
          <a:lstStyle/>
          <a:p>
            <a:endParaRPr lang="es-MX"/>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58071" y="2360305"/>
            <a:ext cx="7201235" cy="3577903"/>
          </a:xfrm>
          <a:prstGeom prst="rect">
            <a:avLst/>
          </a:prstGeom>
        </p:spPr>
        <p:txBody>
          <a:bodyPr lIns="0" tIns="0" rIns="0" bIns="0" rtlCol="0" anchor="t">
            <a:spAutoFit/>
          </a:bodyPr>
          <a:lstStyle/>
          <a:p>
            <a:pPr marL="0" lvl="0" indent="0" algn="l">
              <a:lnSpc>
                <a:spcPts val="9349"/>
              </a:lnSpc>
              <a:spcBef>
                <a:spcPct val="0"/>
              </a:spcBef>
            </a:pPr>
            <a:r>
              <a:rPr lang="es-MX" sz="8499" noProof="0" dirty="0">
                <a:solidFill>
                  <a:srgbClr val="000000"/>
                </a:solidFill>
                <a:latin typeface="Alta"/>
                <a:ea typeface="Alta"/>
                <a:cs typeface="Alta"/>
                <a:sym typeface="Alta"/>
              </a:rPr>
              <a:t>PRIMA DEVENGADA</a:t>
            </a:r>
          </a:p>
          <a:p>
            <a:pPr marL="0" lvl="0" indent="0" algn="l">
              <a:lnSpc>
                <a:spcPts val="9349"/>
              </a:lnSpc>
              <a:spcBef>
                <a:spcPct val="0"/>
              </a:spcBef>
            </a:pPr>
            <a:r>
              <a:rPr lang="es-MX" sz="8499" dirty="0">
                <a:solidFill>
                  <a:srgbClr val="000000"/>
                </a:solidFill>
                <a:latin typeface="Alta"/>
                <a:ea typeface="Alta"/>
                <a:cs typeface="Alta"/>
                <a:sym typeface="Alta"/>
              </a:rPr>
              <a:t>Acumulada</a:t>
            </a:r>
            <a:endParaRPr lang="es-MX" sz="8499" noProof="0" dirty="0">
              <a:solidFill>
                <a:srgbClr val="000000"/>
              </a:solidFill>
              <a:latin typeface="Alta"/>
              <a:ea typeface="Alta"/>
              <a:cs typeface="Alta"/>
              <a:sym typeface="Alta"/>
            </a:endParaRPr>
          </a:p>
        </p:txBody>
      </p:sp>
      <p:sp>
        <p:nvSpPr>
          <p:cNvPr id="3" name="TextBox 3"/>
          <p:cNvSpPr txBox="1"/>
          <p:nvPr/>
        </p:nvSpPr>
        <p:spPr>
          <a:xfrm>
            <a:off x="1754527" y="6918956"/>
            <a:ext cx="7506035" cy="1824923"/>
          </a:xfrm>
          <a:prstGeom prst="rect">
            <a:avLst/>
          </a:prstGeom>
        </p:spPr>
        <p:txBody>
          <a:bodyPr wrap="square" lIns="0" tIns="0" rIns="0" bIns="0" rtlCol="0" anchor="t">
            <a:spAutoFit/>
          </a:bodyPr>
          <a:lstStyle/>
          <a:p>
            <a:pPr algn="just">
              <a:lnSpc>
                <a:spcPts val="3639"/>
              </a:lnSpc>
            </a:pPr>
            <a:r>
              <a:rPr lang="es-ES" sz="2799" noProof="0" dirty="0">
                <a:solidFill>
                  <a:srgbClr val="000000"/>
                </a:solidFill>
                <a:latin typeface="Caladea"/>
                <a:ea typeface="Caladea"/>
                <a:cs typeface="Caladea"/>
                <a:sym typeface="Caladea"/>
              </a:rPr>
              <a:t>Si el estatus es Póliza vigente [1] y el año de la fecha de emisión coincide con el año de reporte entonces la Prima devengada acumulada debe ser menor a la Prima emitida</a:t>
            </a:r>
          </a:p>
        </p:txBody>
      </p:sp>
      <p:sp>
        <p:nvSpPr>
          <p:cNvPr id="5" name="Freeform 4">
            <a:extLst>
              <a:ext uri="{FF2B5EF4-FFF2-40B4-BE49-F238E27FC236}">
                <a16:creationId xmlns:a16="http://schemas.microsoft.com/office/drawing/2014/main" id="{2D610A2A-D12C-4CE7-A2F9-C4745249910F}"/>
              </a:ext>
            </a:extLst>
          </p:cNvPr>
          <p:cNvSpPr/>
          <p:nvPr/>
        </p:nvSpPr>
        <p:spPr>
          <a:xfrm rot="242581">
            <a:off x="8058495" y="1686668"/>
            <a:ext cx="8932966" cy="6269318"/>
          </a:xfrm>
          <a:custGeom>
            <a:avLst/>
            <a:gdLst/>
            <a:ahLst/>
            <a:cxnLst/>
            <a:rect l="l" t="t" r="r" b="b"/>
            <a:pathLst>
              <a:path w="8932966" h="6269318">
                <a:moveTo>
                  <a:pt x="0" y="0"/>
                </a:moveTo>
                <a:lnTo>
                  <a:pt x="8932966" y="0"/>
                </a:lnTo>
                <a:lnTo>
                  <a:pt x="8932966" y="6269317"/>
                </a:lnTo>
                <a:lnTo>
                  <a:pt x="0" y="6269317"/>
                </a:lnTo>
                <a:lnTo>
                  <a:pt x="0" y="0"/>
                </a:lnTo>
                <a:close/>
              </a:path>
            </a:pathLst>
          </a:custGeom>
          <a:blipFill>
            <a:blip r:embed="rId2">
              <a:extLst>
                <a:ext uri="{96DAC541-7B7A-43D3-8B79-37D633B846F1}">
                  <asvg:svgBlip xmlns:asvg="http://schemas.microsoft.com/office/drawing/2016/SVG/main" r:embed="rId3"/>
                </a:ext>
              </a:extLst>
            </a:blip>
            <a:stretch>
              <a:fillRect t="-18" b="-18"/>
            </a:stretch>
          </a:blipFill>
        </p:spPr>
        <p:txBody>
          <a:bodyPr/>
          <a:lstStyle/>
          <a:p>
            <a:endParaRPr lang="es-MX" dirty="0"/>
          </a:p>
        </p:txBody>
      </p:sp>
    </p:spTree>
    <p:extLst>
      <p:ext uri="{BB962C8B-B14F-4D97-AF65-F5344CB8AC3E}">
        <p14:creationId xmlns:p14="http://schemas.microsoft.com/office/powerpoint/2010/main" val="107423596"/>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677400" y="1409700"/>
            <a:ext cx="7686756" cy="2385268"/>
          </a:xfrm>
          <a:prstGeom prst="rect">
            <a:avLst/>
          </a:prstGeom>
        </p:spPr>
        <p:txBody>
          <a:bodyPr wrap="square" lIns="0" tIns="0" rIns="0" bIns="0" rtlCol="0" anchor="t">
            <a:spAutoFit/>
          </a:bodyPr>
          <a:lstStyle/>
          <a:p>
            <a:pPr marL="0" lvl="0" indent="0" algn="r">
              <a:lnSpc>
                <a:spcPts val="9349"/>
              </a:lnSpc>
              <a:spcBef>
                <a:spcPct val="0"/>
              </a:spcBef>
            </a:pPr>
            <a:r>
              <a:rPr lang="es-MX" sz="8499" noProof="0" dirty="0">
                <a:solidFill>
                  <a:srgbClr val="000000"/>
                </a:solidFill>
                <a:latin typeface="Alta"/>
                <a:ea typeface="Alta"/>
                <a:cs typeface="Alta"/>
                <a:sym typeface="Alta"/>
              </a:rPr>
              <a:t>Prima Devengada</a:t>
            </a:r>
          </a:p>
        </p:txBody>
      </p:sp>
      <p:sp>
        <p:nvSpPr>
          <p:cNvPr id="3" name="Freeform 3"/>
          <p:cNvSpPr/>
          <p:nvPr/>
        </p:nvSpPr>
        <p:spPr>
          <a:xfrm>
            <a:off x="-1933147" y="-333379"/>
            <a:ext cx="5923693" cy="11312609"/>
          </a:xfrm>
          <a:custGeom>
            <a:avLst/>
            <a:gdLst/>
            <a:ahLst/>
            <a:cxnLst/>
            <a:rect l="l" t="t" r="r" b="b"/>
            <a:pathLst>
              <a:path w="5923693" h="11312609">
                <a:moveTo>
                  <a:pt x="0" y="0"/>
                </a:moveTo>
                <a:lnTo>
                  <a:pt x="5923694" y="0"/>
                </a:lnTo>
                <a:lnTo>
                  <a:pt x="5923694" y="11312609"/>
                </a:lnTo>
                <a:lnTo>
                  <a:pt x="0" y="113126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4" name="TextBox 4"/>
          <p:cNvSpPr txBox="1"/>
          <p:nvPr/>
        </p:nvSpPr>
        <p:spPr>
          <a:xfrm>
            <a:off x="11734799" y="5067300"/>
            <a:ext cx="5629357" cy="2741584"/>
          </a:xfrm>
          <a:prstGeom prst="rect">
            <a:avLst/>
          </a:prstGeom>
        </p:spPr>
        <p:txBody>
          <a:bodyPr wrap="square" lIns="0" tIns="0" rIns="0" bIns="0" rtlCol="0" anchor="t">
            <a:spAutoFit/>
          </a:bodyPr>
          <a:lstStyle/>
          <a:p>
            <a:pPr algn="just">
              <a:lnSpc>
                <a:spcPts val="3640"/>
              </a:lnSpc>
            </a:pPr>
            <a:r>
              <a:rPr lang="es-ES" sz="2600" noProof="0" dirty="0">
                <a:solidFill>
                  <a:srgbClr val="000000"/>
                </a:solidFill>
                <a:latin typeface="Caladea"/>
                <a:ea typeface="Caladea"/>
                <a:cs typeface="Caladea"/>
                <a:sym typeface="Caladea"/>
              </a:rPr>
              <a:t>Si la Prima devengada es cero, el inicio de vigencia es del año de reporte y el inicio de vigencia es distinto a la fecha de corte entonces el estatus debe ser Póliza cancelada desde origen [3] o bien Inciso cancelado desde origen [7].</a:t>
            </a:r>
          </a:p>
        </p:txBody>
      </p:sp>
      <p:sp>
        <p:nvSpPr>
          <p:cNvPr id="6" name="Freeform 6"/>
          <p:cNvSpPr/>
          <p:nvPr/>
        </p:nvSpPr>
        <p:spPr>
          <a:xfrm>
            <a:off x="1028700" y="2493506"/>
            <a:ext cx="8792204" cy="6554189"/>
          </a:xfrm>
          <a:custGeom>
            <a:avLst/>
            <a:gdLst/>
            <a:ahLst/>
            <a:cxnLst/>
            <a:rect l="l" t="t" r="r" b="b"/>
            <a:pathLst>
              <a:path w="8792204" h="6554189">
                <a:moveTo>
                  <a:pt x="0" y="0"/>
                </a:moveTo>
                <a:lnTo>
                  <a:pt x="8792204" y="0"/>
                </a:lnTo>
                <a:lnTo>
                  <a:pt x="8792204" y="6554189"/>
                </a:lnTo>
                <a:lnTo>
                  <a:pt x="0" y="6554189"/>
                </a:lnTo>
                <a:lnTo>
                  <a:pt x="0" y="0"/>
                </a:lnTo>
                <a:close/>
              </a:path>
            </a:pathLst>
          </a:custGeom>
          <a:blipFill>
            <a:blip r:embed="rId4">
              <a:extLst>
                <a:ext uri="{96DAC541-7B7A-43D3-8B79-37D633B846F1}">
                  <asvg:svgBlip xmlns:asvg="http://schemas.microsoft.com/office/drawing/2016/SVG/main" r:embed="rId5"/>
                </a:ext>
              </a:extLst>
            </a:blip>
            <a:stretch>
              <a:fillRect l="-58" r="-58"/>
            </a:stretch>
          </a:blipFill>
        </p:spPr>
        <p:txBody>
          <a:bodyPr/>
          <a:lstStyle/>
          <a:p>
            <a:endParaRPr lang="es-MX"/>
          </a:p>
        </p:txBody>
      </p:sp>
    </p:spTree>
    <p:extLst>
      <p:ext uri="{BB962C8B-B14F-4D97-AF65-F5344CB8AC3E}">
        <p14:creationId xmlns:p14="http://schemas.microsoft.com/office/powerpoint/2010/main" val="315306920"/>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562100"/>
            <a:ext cx="7201235" cy="2479675"/>
          </a:xfrm>
          <a:prstGeom prst="rect">
            <a:avLst/>
          </a:prstGeom>
        </p:spPr>
        <p:txBody>
          <a:bodyPr lIns="0" tIns="0" rIns="0" bIns="0" rtlCol="0" anchor="t">
            <a:spAutoFit/>
          </a:bodyPr>
          <a:lstStyle/>
          <a:p>
            <a:pPr marL="0" lvl="0" indent="0" algn="l">
              <a:lnSpc>
                <a:spcPts val="9349"/>
              </a:lnSpc>
              <a:spcBef>
                <a:spcPct val="0"/>
              </a:spcBef>
            </a:pPr>
            <a:r>
              <a:rPr lang="es-MX" sz="8499" noProof="0" dirty="0">
                <a:solidFill>
                  <a:srgbClr val="000000"/>
                </a:solidFill>
                <a:latin typeface="Alta"/>
                <a:ea typeface="Alta"/>
                <a:cs typeface="Alta"/>
                <a:sym typeface="Alta"/>
              </a:rPr>
              <a:t>PRIMA DEVENGADA</a:t>
            </a:r>
          </a:p>
        </p:txBody>
      </p:sp>
      <p:sp>
        <p:nvSpPr>
          <p:cNvPr id="3" name="TextBox 3"/>
          <p:cNvSpPr txBox="1"/>
          <p:nvPr/>
        </p:nvSpPr>
        <p:spPr>
          <a:xfrm>
            <a:off x="1059930" y="4838700"/>
            <a:ext cx="6172200" cy="4133247"/>
          </a:xfrm>
          <a:prstGeom prst="rect">
            <a:avLst/>
          </a:prstGeom>
        </p:spPr>
        <p:txBody>
          <a:bodyPr wrap="square" lIns="0" tIns="0" rIns="0" bIns="0" rtlCol="0" anchor="t">
            <a:spAutoFit/>
          </a:bodyPr>
          <a:lstStyle/>
          <a:p>
            <a:pPr algn="just">
              <a:lnSpc>
                <a:spcPts val="3639"/>
              </a:lnSpc>
            </a:pPr>
            <a:r>
              <a:rPr lang="es-ES" sz="2799" dirty="0">
                <a:solidFill>
                  <a:srgbClr val="000000"/>
                </a:solidFill>
                <a:latin typeface="Caladea"/>
                <a:ea typeface="Caladea"/>
                <a:cs typeface="Caladea"/>
                <a:sym typeface="Caladea"/>
              </a:rPr>
              <a:t>Si el estatus es Póliza cancelada durante la vigencia [4] o Inciso cancelado durante la vigencia [8], la moneda es Nacional [10], el inicio de vigencia es distinto a la fecha de corte del año anterior y tanto el año de la fecha de emisión como el inicio de vigencia son menores al año de reporte entonces la Prima devengada acumulada debe ser mayor que la Prima devengada.</a:t>
            </a:r>
            <a:endParaRPr lang="es-ES" sz="2799" noProof="0" dirty="0">
              <a:solidFill>
                <a:srgbClr val="000000"/>
              </a:solidFill>
              <a:latin typeface="Caladea"/>
              <a:ea typeface="Caladea"/>
              <a:cs typeface="Caladea"/>
              <a:sym typeface="Caladea"/>
            </a:endParaRPr>
          </a:p>
        </p:txBody>
      </p:sp>
      <p:sp>
        <p:nvSpPr>
          <p:cNvPr id="5" name="Freeform 4">
            <a:extLst>
              <a:ext uri="{FF2B5EF4-FFF2-40B4-BE49-F238E27FC236}">
                <a16:creationId xmlns:a16="http://schemas.microsoft.com/office/drawing/2014/main" id="{2375002C-6351-46BA-9C54-F0D17B93CE55}"/>
              </a:ext>
            </a:extLst>
          </p:cNvPr>
          <p:cNvSpPr/>
          <p:nvPr/>
        </p:nvSpPr>
        <p:spPr>
          <a:xfrm>
            <a:off x="8436761" y="1316006"/>
            <a:ext cx="8536346" cy="7931041"/>
          </a:xfrm>
          <a:custGeom>
            <a:avLst/>
            <a:gdLst/>
            <a:ahLst/>
            <a:cxnLst/>
            <a:rect l="l" t="t" r="r" b="b"/>
            <a:pathLst>
              <a:path w="8536346" h="7931041">
                <a:moveTo>
                  <a:pt x="0" y="0"/>
                </a:moveTo>
                <a:lnTo>
                  <a:pt x="8536345" y="0"/>
                </a:lnTo>
                <a:lnTo>
                  <a:pt x="8536345" y="7931041"/>
                </a:lnTo>
                <a:lnTo>
                  <a:pt x="0" y="7931041"/>
                </a:lnTo>
                <a:lnTo>
                  <a:pt x="0" y="0"/>
                </a:lnTo>
                <a:close/>
              </a:path>
            </a:pathLst>
          </a:custGeom>
          <a:blipFill>
            <a:blip r:embed="rId2">
              <a:extLst>
                <a:ext uri="{96DAC541-7B7A-43D3-8B79-37D633B846F1}">
                  <asvg:svgBlip xmlns:asvg="http://schemas.microsoft.com/office/drawing/2016/SVG/main" r:embed="rId3"/>
                </a:ext>
              </a:extLst>
            </a:blip>
            <a:stretch>
              <a:fillRect t="-41" b="-41"/>
            </a:stretch>
          </a:blipFill>
        </p:spPr>
        <p:txBody>
          <a:bodyPr/>
          <a:lstStyle/>
          <a:p>
            <a:endParaRPr lang="es-MX"/>
          </a:p>
        </p:txBody>
      </p:sp>
    </p:spTree>
    <p:extLst>
      <p:ext uri="{BB962C8B-B14F-4D97-AF65-F5344CB8AC3E}">
        <p14:creationId xmlns:p14="http://schemas.microsoft.com/office/powerpoint/2010/main" val="1529297745"/>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3374468">
            <a:off x="1130502" y="-8708101"/>
            <a:ext cx="14825542" cy="17416202"/>
          </a:xfrm>
          <a:custGeom>
            <a:avLst/>
            <a:gdLst/>
            <a:ahLst/>
            <a:cxnLst/>
            <a:rect l="l" t="t" r="r" b="b"/>
            <a:pathLst>
              <a:path w="14825542" h="17416202">
                <a:moveTo>
                  <a:pt x="0" y="0"/>
                </a:moveTo>
                <a:lnTo>
                  <a:pt x="14825542" y="0"/>
                </a:lnTo>
                <a:lnTo>
                  <a:pt x="14825542" y="17416202"/>
                </a:lnTo>
                <a:lnTo>
                  <a:pt x="0" y="174162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3" name="Freeform 3"/>
          <p:cNvSpPr/>
          <p:nvPr/>
        </p:nvSpPr>
        <p:spPr>
          <a:xfrm flipH="1">
            <a:off x="1469877" y="1028700"/>
            <a:ext cx="15153597" cy="4490975"/>
          </a:xfrm>
          <a:custGeom>
            <a:avLst/>
            <a:gdLst/>
            <a:ahLst/>
            <a:cxnLst/>
            <a:rect l="l" t="t" r="r" b="b"/>
            <a:pathLst>
              <a:path w="15153597" h="4490975">
                <a:moveTo>
                  <a:pt x="15153597" y="0"/>
                </a:moveTo>
                <a:lnTo>
                  <a:pt x="0" y="0"/>
                </a:lnTo>
                <a:lnTo>
                  <a:pt x="0" y="4490975"/>
                </a:lnTo>
                <a:lnTo>
                  <a:pt x="15153597" y="4490975"/>
                </a:lnTo>
                <a:lnTo>
                  <a:pt x="15153597" y="0"/>
                </a:lnTo>
                <a:close/>
              </a:path>
            </a:pathLst>
          </a:custGeom>
          <a:blipFill>
            <a:blip r:embed="rId4">
              <a:extLst>
                <a:ext uri="{96DAC541-7B7A-43D3-8B79-37D633B846F1}">
                  <asvg:svgBlip xmlns:asvg="http://schemas.microsoft.com/office/drawing/2016/SVG/main" r:embed="rId5"/>
                </a:ext>
              </a:extLst>
            </a:blip>
            <a:stretch>
              <a:fillRect l="-207" r="-207"/>
            </a:stretch>
          </a:blipFill>
        </p:spPr>
        <p:txBody>
          <a:bodyPr/>
          <a:lstStyle/>
          <a:p>
            <a:endParaRPr lang="es-MX"/>
          </a:p>
        </p:txBody>
      </p:sp>
      <p:sp>
        <p:nvSpPr>
          <p:cNvPr id="4" name="TextBox 4"/>
          <p:cNvSpPr txBox="1"/>
          <p:nvPr/>
        </p:nvSpPr>
        <p:spPr>
          <a:xfrm>
            <a:off x="2438400" y="7353300"/>
            <a:ext cx="7527974" cy="2385268"/>
          </a:xfrm>
          <a:prstGeom prst="rect">
            <a:avLst/>
          </a:prstGeom>
        </p:spPr>
        <p:txBody>
          <a:bodyPr lIns="0" tIns="0" rIns="0" bIns="0" rtlCol="0" anchor="t">
            <a:spAutoFit/>
          </a:bodyPr>
          <a:lstStyle/>
          <a:p>
            <a:pPr marL="0" lvl="0" indent="0" algn="l">
              <a:lnSpc>
                <a:spcPts val="9349"/>
              </a:lnSpc>
              <a:spcBef>
                <a:spcPct val="0"/>
              </a:spcBef>
            </a:pPr>
            <a:r>
              <a:rPr lang="en-US" sz="8499" dirty="0">
                <a:solidFill>
                  <a:srgbClr val="000000"/>
                </a:solidFill>
                <a:latin typeface="Alta"/>
                <a:ea typeface="Alta"/>
                <a:cs typeface="Alta"/>
                <a:sym typeface="Alta"/>
              </a:rPr>
              <a:t>Monto de Deducible</a:t>
            </a:r>
          </a:p>
        </p:txBody>
      </p:sp>
      <p:sp>
        <p:nvSpPr>
          <p:cNvPr id="5" name="TextBox 5"/>
          <p:cNvSpPr txBox="1"/>
          <p:nvPr/>
        </p:nvSpPr>
        <p:spPr>
          <a:xfrm>
            <a:off x="10058400" y="8191500"/>
            <a:ext cx="5835307" cy="1363258"/>
          </a:xfrm>
          <a:prstGeom prst="rect">
            <a:avLst/>
          </a:prstGeom>
        </p:spPr>
        <p:txBody>
          <a:bodyPr lIns="0" tIns="0" rIns="0" bIns="0" rtlCol="0" anchor="t">
            <a:spAutoFit/>
          </a:bodyPr>
          <a:lstStyle/>
          <a:p>
            <a:pPr algn="just">
              <a:lnSpc>
                <a:spcPts val="3639"/>
              </a:lnSpc>
            </a:pPr>
            <a:r>
              <a:rPr lang="es-MX" sz="2799" noProof="0">
                <a:solidFill>
                  <a:srgbClr val="000000"/>
                </a:solidFill>
                <a:latin typeface="Caladea"/>
                <a:ea typeface="Caladea"/>
                <a:cs typeface="Caladea"/>
                <a:sym typeface="Caladea"/>
              </a:rPr>
              <a:t>Si el monto de deducible es mayor a cero entonces el monto pagado también debe ser mayor a cero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30000" y="952500"/>
            <a:ext cx="6171003" cy="3577903"/>
          </a:xfrm>
          <a:prstGeom prst="rect">
            <a:avLst/>
          </a:prstGeom>
        </p:spPr>
        <p:txBody>
          <a:bodyPr lIns="0" tIns="0" rIns="0" bIns="0" rtlCol="0" anchor="t">
            <a:spAutoFit/>
          </a:bodyPr>
          <a:lstStyle/>
          <a:p>
            <a:pPr marL="0" lvl="0" indent="0" algn="r">
              <a:lnSpc>
                <a:spcPts val="9349"/>
              </a:lnSpc>
              <a:spcBef>
                <a:spcPct val="0"/>
              </a:spcBef>
            </a:pPr>
            <a:r>
              <a:rPr lang="es-MX" sz="8499" noProof="0" dirty="0">
                <a:solidFill>
                  <a:srgbClr val="000000"/>
                </a:solidFill>
                <a:latin typeface="Alta"/>
                <a:ea typeface="Alta"/>
                <a:cs typeface="Alta"/>
                <a:sym typeface="Alta"/>
              </a:rPr>
              <a:t>Monto del siniestro ocurrido</a:t>
            </a:r>
          </a:p>
        </p:txBody>
      </p:sp>
      <p:sp>
        <p:nvSpPr>
          <p:cNvPr id="3" name="Freeform 3"/>
          <p:cNvSpPr/>
          <p:nvPr/>
        </p:nvSpPr>
        <p:spPr>
          <a:xfrm>
            <a:off x="-1933147" y="-333379"/>
            <a:ext cx="5923693" cy="11312609"/>
          </a:xfrm>
          <a:custGeom>
            <a:avLst/>
            <a:gdLst/>
            <a:ahLst/>
            <a:cxnLst/>
            <a:rect l="l" t="t" r="r" b="b"/>
            <a:pathLst>
              <a:path w="5923693" h="11312609">
                <a:moveTo>
                  <a:pt x="0" y="0"/>
                </a:moveTo>
                <a:lnTo>
                  <a:pt x="5923694" y="0"/>
                </a:lnTo>
                <a:lnTo>
                  <a:pt x="5923694" y="11312609"/>
                </a:lnTo>
                <a:lnTo>
                  <a:pt x="0" y="113126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4" name="Freeform 4"/>
          <p:cNvSpPr/>
          <p:nvPr/>
        </p:nvSpPr>
        <p:spPr>
          <a:xfrm>
            <a:off x="822367" y="1679401"/>
            <a:ext cx="10835637" cy="6658991"/>
          </a:xfrm>
          <a:custGeom>
            <a:avLst/>
            <a:gdLst/>
            <a:ahLst/>
            <a:cxnLst/>
            <a:rect l="l" t="t" r="r" b="b"/>
            <a:pathLst>
              <a:path w="10835637" h="6658991">
                <a:moveTo>
                  <a:pt x="0" y="0"/>
                </a:moveTo>
                <a:lnTo>
                  <a:pt x="10835636" y="0"/>
                </a:lnTo>
                <a:lnTo>
                  <a:pt x="10835636" y="6658991"/>
                </a:lnTo>
                <a:lnTo>
                  <a:pt x="0" y="6658991"/>
                </a:lnTo>
                <a:lnTo>
                  <a:pt x="0" y="0"/>
                </a:lnTo>
                <a:close/>
              </a:path>
            </a:pathLst>
          </a:custGeom>
          <a:blipFill>
            <a:blip r:embed="rId4">
              <a:extLst>
                <a:ext uri="{96DAC541-7B7A-43D3-8B79-37D633B846F1}">
                  <asvg:svgBlip xmlns:asvg="http://schemas.microsoft.com/office/drawing/2016/SVG/main" r:embed="rId5"/>
                </a:ext>
              </a:extLst>
            </a:blip>
            <a:stretch>
              <a:fillRect l="-18" r="-18"/>
            </a:stretch>
          </a:blipFill>
        </p:spPr>
        <p:txBody>
          <a:bodyPr/>
          <a:lstStyle/>
          <a:p>
            <a:endParaRPr lang="es-MX"/>
          </a:p>
        </p:txBody>
      </p:sp>
      <p:sp>
        <p:nvSpPr>
          <p:cNvPr id="5" name="TextBox 5"/>
          <p:cNvSpPr txBox="1"/>
          <p:nvPr/>
        </p:nvSpPr>
        <p:spPr>
          <a:xfrm>
            <a:off x="12649200" y="5093222"/>
            <a:ext cx="4934247" cy="4469878"/>
          </a:xfrm>
          <a:prstGeom prst="rect">
            <a:avLst/>
          </a:prstGeom>
        </p:spPr>
        <p:txBody>
          <a:bodyPr wrap="square" lIns="0" tIns="0" rIns="0" bIns="0" rtlCol="0" anchor="t">
            <a:spAutoFit/>
          </a:bodyPr>
          <a:lstStyle/>
          <a:p>
            <a:pPr algn="just">
              <a:lnSpc>
                <a:spcPts val="3919"/>
              </a:lnSpc>
            </a:pPr>
            <a:r>
              <a:rPr lang="es-ES" sz="2799" noProof="0" dirty="0">
                <a:solidFill>
                  <a:srgbClr val="000000"/>
                </a:solidFill>
                <a:latin typeface="Caladea"/>
                <a:ea typeface="Caladea"/>
                <a:cs typeface="Caladea"/>
                <a:sym typeface="Caladea"/>
              </a:rPr>
              <a:t>Si el año de la fecha de corte coincide con el de la fecha de contabilización del siniestro, el tipo de perdida no es Gastos Médicos SIPAC [08] y el monto de recuperaciones es mayor que cero entonces el monto del siniestro ocurrido debe ser también mayor que cero</a:t>
            </a:r>
          </a:p>
        </p:txBody>
      </p:sp>
    </p:spTree>
    <p:extLst>
      <p:ext uri="{BB962C8B-B14F-4D97-AF65-F5344CB8AC3E}">
        <p14:creationId xmlns:p14="http://schemas.microsoft.com/office/powerpoint/2010/main" val="2354802475"/>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37251" y="1608145"/>
            <a:ext cx="6192291" cy="1432691"/>
          </a:xfrm>
          <a:prstGeom prst="rect">
            <a:avLst/>
          </a:prstGeom>
        </p:spPr>
        <p:txBody>
          <a:bodyPr lIns="0" tIns="0" rIns="0" bIns="0" rtlCol="0" anchor="t">
            <a:spAutoFit/>
          </a:bodyPr>
          <a:lstStyle/>
          <a:p>
            <a:pPr marL="0" lvl="0" indent="0" algn="l">
              <a:lnSpc>
                <a:spcPts val="10391"/>
              </a:lnSpc>
              <a:spcBef>
                <a:spcPct val="0"/>
              </a:spcBef>
            </a:pPr>
            <a:r>
              <a:rPr lang="en-US" sz="9447">
                <a:solidFill>
                  <a:srgbClr val="000000"/>
                </a:solidFill>
                <a:latin typeface="Alta"/>
                <a:ea typeface="Alta"/>
                <a:cs typeface="Alta"/>
                <a:sym typeface="Alta"/>
              </a:rPr>
              <a:t>CONTACTO</a:t>
            </a:r>
          </a:p>
        </p:txBody>
      </p:sp>
      <p:sp>
        <p:nvSpPr>
          <p:cNvPr id="3" name="TextBox 3"/>
          <p:cNvSpPr txBox="1"/>
          <p:nvPr/>
        </p:nvSpPr>
        <p:spPr>
          <a:xfrm>
            <a:off x="12069228" y="4704080"/>
            <a:ext cx="4360313" cy="358775"/>
          </a:xfrm>
          <a:prstGeom prst="rect">
            <a:avLst/>
          </a:prstGeom>
        </p:spPr>
        <p:txBody>
          <a:bodyPr lIns="0" tIns="0" rIns="0" bIns="0" rtlCol="0" anchor="t">
            <a:spAutoFit/>
          </a:bodyPr>
          <a:lstStyle/>
          <a:p>
            <a:pPr algn="l">
              <a:lnSpc>
                <a:spcPts val="2800"/>
              </a:lnSpc>
            </a:pPr>
            <a:r>
              <a:rPr lang="en-US" sz="2000">
                <a:solidFill>
                  <a:srgbClr val="000000"/>
                </a:solidFill>
                <a:latin typeface="Caladea"/>
                <a:ea typeface="Caladea"/>
                <a:cs typeface="Caladea"/>
                <a:sym typeface="Caladea"/>
              </a:rPr>
              <a:t>RSevilla@cnsf.gob.mx</a:t>
            </a:r>
          </a:p>
        </p:txBody>
      </p:sp>
      <p:sp>
        <p:nvSpPr>
          <p:cNvPr id="4" name="TextBox 4"/>
          <p:cNvSpPr txBox="1"/>
          <p:nvPr/>
        </p:nvSpPr>
        <p:spPr>
          <a:xfrm>
            <a:off x="12069228" y="4155261"/>
            <a:ext cx="4360313" cy="533400"/>
          </a:xfrm>
          <a:prstGeom prst="rect">
            <a:avLst/>
          </a:prstGeom>
        </p:spPr>
        <p:txBody>
          <a:bodyPr lIns="0" tIns="0" rIns="0" bIns="0" rtlCol="0" anchor="t">
            <a:spAutoFit/>
          </a:bodyPr>
          <a:lstStyle/>
          <a:p>
            <a:pPr algn="l">
              <a:lnSpc>
                <a:spcPts val="3900"/>
              </a:lnSpc>
            </a:pPr>
            <a:r>
              <a:rPr lang="en-US" sz="3000" spc="120">
                <a:solidFill>
                  <a:srgbClr val="000000"/>
                </a:solidFill>
                <a:latin typeface="Alta"/>
                <a:ea typeface="Alta"/>
                <a:cs typeface="Alta"/>
                <a:sym typeface="Alta"/>
              </a:rPr>
              <a:t>RICARDO SEVILLA</a:t>
            </a:r>
          </a:p>
        </p:txBody>
      </p:sp>
      <p:sp>
        <p:nvSpPr>
          <p:cNvPr id="5" name="TextBox 5"/>
          <p:cNvSpPr txBox="1"/>
          <p:nvPr/>
        </p:nvSpPr>
        <p:spPr>
          <a:xfrm>
            <a:off x="12069228" y="6152511"/>
            <a:ext cx="4360313" cy="358775"/>
          </a:xfrm>
          <a:prstGeom prst="rect">
            <a:avLst/>
          </a:prstGeom>
        </p:spPr>
        <p:txBody>
          <a:bodyPr lIns="0" tIns="0" rIns="0" bIns="0" rtlCol="0" anchor="t">
            <a:spAutoFit/>
          </a:bodyPr>
          <a:lstStyle/>
          <a:p>
            <a:pPr algn="l">
              <a:lnSpc>
                <a:spcPts val="2800"/>
              </a:lnSpc>
            </a:pPr>
            <a:r>
              <a:rPr lang="en-US" sz="2000">
                <a:solidFill>
                  <a:srgbClr val="000000"/>
                </a:solidFill>
                <a:latin typeface="Caladea"/>
                <a:ea typeface="Caladea"/>
                <a:cs typeface="Caladea"/>
                <a:sym typeface="Caladea"/>
              </a:rPr>
              <a:t>ARHernandez@cnsf.gob.mx</a:t>
            </a:r>
          </a:p>
        </p:txBody>
      </p:sp>
      <p:sp>
        <p:nvSpPr>
          <p:cNvPr id="6" name="TextBox 6"/>
          <p:cNvSpPr txBox="1"/>
          <p:nvPr/>
        </p:nvSpPr>
        <p:spPr>
          <a:xfrm>
            <a:off x="12069228" y="5600061"/>
            <a:ext cx="4360313" cy="533400"/>
          </a:xfrm>
          <a:prstGeom prst="rect">
            <a:avLst/>
          </a:prstGeom>
        </p:spPr>
        <p:txBody>
          <a:bodyPr lIns="0" tIns="0" rIns="0" bIns="0" rtlCol="0" anchor="t">
            <a:spAutoFit/>
          </a:bodyPr>
          <a:lstStyle/>
          <a:p>
            <a:pPr algn="l">
              <a:lnSpc>
                <a:spcPts val="3900"/>
              </a:lnSpc>
            </a:pPr>
            <a:r>
              <a:rPr lang="en-US" sz="3000" spc="120">
                <a:solidFill>
                  <a:srgbClr val="000000"/>
                </a:solidFill>
                <a:latin typeface="Alta"/>
                <a:ea typeface="Alta"/>
                <a:cs typeface="Alta"/>
                <a:sym typeface="Alta"/>
              </a:rPr>
              <a:t>ALDO HERNANDEZ</a:t>
            </a:r>
          </a:p>
        </p:txBody>
      </p:sp>
      <p:sp>
        <p:nvSpPr>
          <p:cNvPr id="7" name="TextBox 7"/>
          <p:cNvSpPr txBox="1"/>
          <p:nvPr/>
        </p:nvSpPr>
        <p:spPr>
          <a:xfrm>
            <a:off x="12069228" y="7601581"/>
            <a:ext cx="4360313" cy="358775"/>
          </a:xfrm>
          <a:prstGeom prst="rect">
            <a:avLst/>
          </a:prstGeom>
        </p:spPr>
        <p:txBody>
          <a:bodyPr lIns="0" tIns="0" rIns="0" bIns="0" rtlCol="0" anchor="t">
            <a:spAutoFit/>
          </a:bodyPr>
          <a:lstStyle/>
          <a:p>
            <a:pPr algn="l">
              <a:lnSpc>
                <a:spcPts val="2800"/>
              </a:lnSpc>
            </a:pPr>
            <a:r>
              <a:rPr lang="en-US" sz="2000">
                <a:solidFill>
                  <a:srgbClr val="000000"/>
                </a:solidFill>
                <a:latin typeface="Caladea"/>
                <a:ea typeface="Caladea"/>
                <a:cs typeface="Caladea"/>
                <a:sym typeface="Caladea"/>
              </a:rPr>
              <a:t>KLuna@cnsf.gob.mx</a:t>
            </a:r>
          </a:p>
        </p:txBody>
      </p:sp>
      <p:sp>
        <p:nvSpPr>
          <p:cNvPr id="8" name="TextBox 8"/>
          <p:cNvSpPr txBox="1"/>
          <p:nvPr/>
        </p:nvSpPr>
        <p:spPr>
          <a:xfrm>
            <a:off x="12069228" y="7049131"/>
            <a:ext cx="4360313" cy="533400"/>
          </a:xfrm>
          <a:prstGeom prst="rect">
            <a:avLst/>
          </a:prstGeom>
        </p:spPr>
        <p:txBody>
          <a:bodyPr lIns="0" tIns="0" rIns="0" bIns="0" rtlCol="0" anchor="t">
            <a:spAutoFit/>
          </a:bodyPr>
          <a:lstStyle/>
          <a:p>
            <a:pPr algn="l">
              <a:lnSpc>
                <a:spcPts val="3900"/>
              </a:lnSpc>
            </a:pPr>
            <a:r>
              <a:rPr lang="en-US" sz="3000" spc="120">
                <a:solidFill>
                  <a:srgbClr val="000000"/>
                </a:solidFill>
                <a:latin typeface="Alta"/>
                <a:ea typeface="Alta"/>
                <a:cs typeface="Alta"/>
                <a:sym typeface="Alta"/>
              </a:rPr>
              <a:t>KARINA LUNA</a:t>
            </a:r>
          </a:p>
        </p:txBody>
      </p:sp>
      <p:sp>
        <p:nvSpPr>
          <p:cNvPr id="9" name="Freeform 9"/>
          <p:cNvSpPr/>
          <p:nvPr/>
        </p:nvSpPr>
        <p:spPr>
          <a:xfrm>
            <a:off x="1525116" y="2627709"/>
            <a:ext cx="7742896" cy="5771977"/>
          </a:xfrm>
          <a:custGeom>
            <a:avLst/>
            <a:gdLst/>
            <a:ahLst/>
            <a:cxnLst/>
            <a:rect l="l" t="t" r="r" b="b"/>
            <a:pathLst>
              <a:path w="7742896" h="5771977">
                <a:moveTo>
                  <a:pt x="0" y="0"/>
                </a:moveTo>
                <a:lnTo>
                  <a:pt x="7742896" y="0"/>
                </a:lnTo>
                <a:lnTo>
                  <a:pt x="7742896" y="5771977"/>
                </a:lnTo>
                <a:lnTo>
                  <a:pt x="0" y="5771977"/>
                </a:lnTo>
                <a:lnTo>
                  <a:pt x="0" y="0"/>
                </a:lnTo>
                <a:close/>
              </a:path>
            </a:pathLst>
          </a:custGeom>
          <a:blipFill>
            <a:blip r:embed="rId2">
              <a:extLst>
                <a:ext uri="{96DAC541-7B7A-43D3-8B79-37D633B846F1}">
                  <asvg:svgBlip xmlns:asvg="http://schemas.microsoft.com/office/drawing/2016/SVG/main" r:embed="rId3"/>
                </a:ext>
              </a:extLst>
            </a:blip>
            <a:stretch>
              <a:fillRect l="-58" r="-58"/>
            </a:stretch>
          </a:blipFill>
        </p:spPr>
        <p:txBody>
          <a:bodyPr/>
          <a:lstStyle/>
          <a:p>
            <a:endParaRPr lang="es-MX"/>
          </a:p>
        </p:txBody>
      </p:sp>
      <p:sp>
        <p:nvSpPr>
          <p:cNvPr id="10" name="TextBox 10"/>
          <p:cNvSpPr txBox="1"/>
          <p:nvPr/>
        </p:nvSpPr>
        <p:spPr>
          <a:xfrm>
            <a:off x="10237251" y="912951"/>
            <a:ext cx="6192291" cy="965835"/>
          </a:xfrm>
          <a:prstGeom prst="rect">
            <a:avLst/>
          </a:prstGeom>
        </p:spPr>
        <p:txBody>
          <a:bodyPr lIns="0" tIns="0" rIns="0" bIns="0" rtlCol="0" anchor="t">
            <a:spAutoFit/>
          </a:bodyPr>
          <a:lstStyle/>
          <a:p>
            <a:pPr marL="0" lvl="0" indent="0" algn="l">
              <a:lnSpc>
                <a:spcPts val="6930"/>
              </a:lnSpc>
              <a:spcBef>
                <a:spcPct val="0"/>
              </a:spcBef>
            </a:pPr>
            <a:r>
              <a:rPr lang="en-US" sz="6300">
                <a:solidFill>
                  <a:srgbClr val="000000"/>
                </a:solidFill>
                <a:latin typeface="Alta"/>
                <a:ea typeface="Alta"/>
                <a:cs typeface="Alta"/>
                <a:sym typeface="Alta"/>
              </a:rPr>
              <a:t>INFORMACIÓN DE</a:t>
            </a:r>
          </a:p>
        </p:txBody>
      </p:sp>
      <p:sp>
        <p:nvSpPr>
          <p:cNvPr id="11" name="TextBox 11"/>
          <p:cNvSpPr txBox="1"/>
          <p:nvPr/>
        </p:nvSpPr>
        <p:spPr>
          <a:xfrm>
            <a:off x="11839446" y="2888436"/>
            <a:ext cx="4360313" cy="382270"/>
          </a:xfrm>
          <a:prstGeom prst="rect">
            <a:avLst/>
          </a:prstGeom>
        </p:spPr>
        <p:txBody>
          <a:bodyPr lIns="0" tIns="0" rIns="0" bIns="0" rtlCol="0" anchor="t">
            <a:spAutoFit/>
          </a:bodyPr>
          <a:lstStyle/>
          <a:p>
            <a:pPr algn="r">
              <a:lnSpc>
                <a:spcPts val="3079"/>
              </a:lnSpc>
            </a:pPr>
            <a:r>
              <a:rPr lang="en-US" sz="2199">
                <a:solidFill>
                  <a:srgbClr val="000000"/>
                </a:solidFill>
                <a:latin typeface="Caladea"/>
                <a:ea typeface="Caladea"/>
                <a:cs typeface="Caladea"/>
                <a:sym typeface="Caladea"/>
              </a:rPr>
              <a:t>para cualquier duda</a:t>
            </a:r>
          </a:p>
        </p:txBody>
      </p:sp>
      <p:sp>
        <p:nvSpPr>
          <p:cNvPr id="12" name="TextBox 12"/>
          <p:cNvSpPr txBox="1"/>
          <p:nvPr/>
        </p:nvSpPr>
        <p:spPr>
          <a:xfrm>
            <a:off x="9144000" y="9126851"/>
            <a:ext cx="1767591" cy="358775"/>
          </a:xfrm>
          <a:prstGeom prst="rect">
            <a:avLst/>
          </a:prstGeom>
        </p:spPr>
        <p:txBody>
          <a:bodyPr lIns="0" tIns="0" rIns="0" bIns="0" rtlCol="0" anchor="t">
            <a:spAutoFit/>
          </a:bodyPr>
          <a:lstStyle/>
          <a:p>
            <a:pPr algn="l">
              <a:lnSpc>
                <a:spcPts val="2800"/>
              </a:lnSpc>
            </a:pPr>
            <a:r>
              <a:rPr lang="en-US" sz="2000">
                <a:solidFill>
                  <a:srgbClr val="000000"/>
                </a:solidFill>
                <a:latin typeface="Caladea"/>
                <a:ea typeface="Caladea"/>
                <a:cs typeface="Caladea"/>
                <a:sym typeface="Caladea"/>
              </a:rPr>
              <a:t>@CNSF_gob_mx</a:t>
            </a:r>
          </a:p>
        </p:txBody>
      </p:sp>
      <p:sp>
        <p:nvSpPr>
          <p:cNvPr id="13" name="TextBox 13"/>
          <p:cNvSpPr txBox="1"/>
          <p:nvPr/>
        </p:nvSpPr>
        <p:spPr>
          <a:xfrm>
            <a:off x="11390638" y="9126851"/>
            <a:ext cx="1735743" cy="358775"/>
          </a:xfrm>
          <a:prstGeom prst="rect">
            <a:avLst/>
          </a:prstGeom>
        </p:spPr>
        <p:txBody>
          <a:bodyPr lIns="0" tIns="0" rIns="0" bIns="0" rtlCol="0" anchor="t">
            <a:spAutoFit/>
          </a:bodyPr>
          <a:lstStyle/>
          <a:p>
            <a:pPr algn="l">
              <a:lnSpc>
                <a:spcPts val="2800"/>
              </a:lnSpc>
            </a:pPr>
            <a:r>
              <a:rPr lang="en-US" sz="2000">
                <a:solidFill>
                  <a:srgbClr val="000000"/>
                </a:solidFill>
                <a:latin typeface="Caladea"/>
                <a:ea typeface="Caladea"/>
                <a:cs typeface="Caladea"/>
                <a:sym typeface="Caladea"/>
              </a:rPr>
              <a:t>@CNSF_gob_mx</a:t>
            </a:r>
          </a:p>
        </p:txBody>
      </p:sp>
      <p:sp>
        <p:nvSpPr>
          <p:cNvPr id="14" name="TextBox 14"/>
          <p:cNvSpPr txBox="1"/>
          <p:nvPr/>
        </p:nvSpPr>
        <p:spPr>
          <a:xfrm>
            <a:off x="13602631" y="8893806"/>
            <a:ext cx="2202444" cy="711200"/>
          </a:xfrm>
          <a:prstGeom prst="rect">
            <a:avLst/>
          </a:prstGeom>
        </p:spPr>
        <p:txBody>
          <a:bodyPr lIns="0" tIns="0" rIns="0" bIns="0" rtlCol="0" anchor="t">
            <a:spAutoFit/>
          </a:bodyPr>
          <a:lstStyle/>
          <a:p>
            <a:pPr algn="l">
              <a:lnSpc>
                <a:spcPts val="2800"/>
              </a:lnSpc>
            </a:pPr>
            <a:r>
              <a:rPr lang="en-US" sz="2000">
                <a:solidFill>
                  <a:srgbClr val="000000"/>
                </a:solidFill>
                <a:latin typeface="Caladea"/>
                <a:ea typeface="Caladea"/>
                <a:cs typeface="Caladea"/>
                <a:sym typeface="Caladea"/>
              </a:rPr>
              <a:t>Comisión Nacional</a:t>
            </a:r>
          </a:p>
          <a:p>
            <a:pPr algn="l">
              <a:lnSpc>
                <a:spcPts val="2800"/>
              </a:lnSpc>
            </a:pPr>
            <a:r>
              <a:rPr lang="en-US" sz="2000">
                <a:solidFill>
                  <a:srgbClr val="000000"/>
                </a:solidFill>
                <a:latin typeface="Caladea"/>
                <a:ea typeface="Caladea"/>
                <a:cs typeface="Caladea"/>
                <a:sym typeface="Caladea"/>
              </a:rPr>
              <a:t>de Seguros y Fianzas</a:t>
            </a:r>
          </a:p>
        </p:txBody>
      </p:sp>
      <p:sp>
        <p:nvSpPr>
          <p:cNvPr id="15" name="TextBox 15"/>
          <p:cNvSpPr txBox="1"/>
          <p:nvPr/>
        </p:nvSpPr>
        <p:spPr>
          <a:xfrm>
            <a:off x="16281325" y="9126851"/>
            <a:ext cx="1687970" cy="358775"/>
          </a:xfrm>
          <a:prstGeom prst="rect">
            <a:avLst/>
          </a:prstGeom>
        </p:spPr>
        <p:txBody>
          <a:bodyPr lIns="0" tIns="0" rIns="0" bIns="0" rtlCol="0" anchor="t">
            <a:spAutoFit/>
          </a:bodyPr>
          <a:lstStyle/>
          <a:p>
            <a:pPr algn="l">
              <a:lnSpc>
                <a:spcPts val="2800"/>
              </a:lnSpc>
            </a:pPr>
            <a:r>
              <a:rPr lang="en-US" sz="2000">
                <a:solidFill>
                  <a:srgbClr val="000000"/>
                </a:solidFill>
                <a:latin typeface="Caladea"/>
                <a:ea typeface="Caladea"/>
                <a:cs typeface="Caladea"/>
                <a:sym typeface="Caladea"/>
              </a:rPr>
              <a:t>@CNSF.gob.mx</a:t>
            </a:r>
          </a:p>
        </p:txBody>
      </p:sp>
      <p:sp>
        <p:nvSpPr>
          <p:cNvPr id="16" name="Freeform 16"/>
          <p:cNvSpPr/>
          <p:nvPr/>
        </p:nvSpPr>
        <p:spPr>
          <a:xfrm>
            <a:off x="12525009" y="9493748"/>
            <a:ext cx="500372" cy="500372"/>
          </a:xfrm>
          <a:custGeom>
            <a:avLst/>
            <a:gdLst/>
            <a:ahLst/>
            <a:cxnLst/>
            <a:rect l="l" t="t" r="r" b="b"/>
            <a:pathLst>
              <a:path w="500372" h="500372">
                <a:moveTo>
                  <a:pt x="0" y="0"/>
                </a:moveTo>
                <a:lnTo>
                  <a:pt x="500372" y="0"/>
                </a:lnTo>
                <a:lnTo>
                  <a:pt x="500372" y="500373"/>
                </a:lnTo>
                <a:lnTo>
                  <a:pt x="0" y="500373"/>
                </a:lnTo>
                <a:lnTo>
                  <a:pt x="0" y="0"/>
                </a:lnTo>
                <a:close/>
              </a:path>
            </a:pathLst>
          </a:custGeom>
          <a:blipFill>
            <a:blip r:embed="rId4">
              <a:alphaModFix amt="60000"/>
            </a:blip>
            <a:stretch>
              <a:fillRect/>
            </a:stretch>
          </a:blipFill>
          <a:ln cap="sq">
            <a:noFill/>
            <a:prstDash val="solid"/>
            <a:miter/>
          </a:ln>
        </p:spPr>
        <p:txBody>
          <a:bodyPr/>
          <a:lstStyle/>
          <a:p>
            <a:endParaRPr lang="es-MX"/>
          </a:p>
        </p:txBody>
      </p:sp>
      <p:sp>
        <p:nvSpPr>
          <p:cNvPr id="17" name="Freeform 17"/>
          <p:cNvSpPr/>
          <p:nvPr/>
        </p:nvSpPr>
        <p:spPr>
          <a:xfrm>
            <a:off x="10403097" y="9519906"/>
            <a:ext cx="508495" cy="508495"/>
          </a:xfrm>
          <a:custGeom>
            <a:avLst/>
            <a:gdLst/>
            <a:ahLst/>
            <a:cxnLst/>
            <a:rect l="l" t="t" r="r" b="b"/>
            <a:pathLst>
              <a:path w="508495" h="508495">
                <a:moveTo>
                  <a:pt x="0" y="0"/>
                </a:moveTo>
                <a:lnTo>
                  <a:pt x="508494" y="0"/>
                </a:lnTo>
                <a:lnTo>
                  <a:pt x="508494" y="508495"/>
                </a:lnTo>
                <a:lnTo>
                  <a:pt x="0" y="508495"/>
                </a:lnTo>
                <a:lnTo>
                  <a:pt x="0" y="0"/>
                </a:lnTo>
                <a:close/>
              </a:path>
            </a:pathLst>
          </a:custGeom>
          <a:blipFill>
            <a:blip r:embed="rId5">
              <a:alphaModFix amt="60000"/>
            </a:blip>
            <a:stretch>
              <a:fillRect/>
            </a:stretch>
          </a:blipFill>
        </p:spPr>
        <p:txBody>
          <a:bodyPr/>
          <a:lstStyle/>
          <a:p>
            <a:endParaRPr lang="es-MX"/>
          </a:p>
        </p:txBody>
      </p:sp>
      <p:sp>
        <p:nvSpPr>
          <p:cNvPr id="18" name="Freeform 18"/>
          <p:cNvSpPr/>
          <p:nvPr/>
        </p:nvSpPr>
        <p:spPr>
          <a:xfrm>
            <a:off x="15205920" y="9681206"/>
            <a:ext cx="474658" cy="474658"/>
          </a:xfrm>
          <a:custGeom>
            <a:avLst/>
            <a:gdLst/>
            <a:ahLst/>
            <a:cxnLst/>
            <a:rect l="l" t="t" r="r" b="b"/>
            <a:pathLst>
              <a:path w="474658" h="474658">
                <a:moveTo>
                  <a:pt x="0" y="0"/>
                </a:moveTo>
                <a:lnTo>
                  <a:pt x="474658" y="0"/>
                </a:lnTo>
                <a:lnTo>
                  <a:pt x="474658" y="474658"/>
                </a:lnTo>
                <a:lnTo>
                  <a:pt x="0" y="474658"/>
                </a:lnTo>
                <a:lnTo>
                  <a:pt x="0" y="0"/>
                </a:lnTo>
                <a:close/>
              </a:path>
            </a:pathLst>
          </a:custGeom>
          <a:blipFill>
            <a:blip r:embed="rId6">
              <a:alphaModFix amt="60000"/>
            </a:blip>
            <a:stretch>
              <a:fillRect/>
            </a:stretch>
          </a:blipFill>
          <a:ln cap="sq">
            <a:noFill/>
            <a:prstDash val="solid"/>
            <a:miter/>
          </a:ln>
        </p:spPr>
        <p:txBody>
          <a:bodyPr/>
          <a:lstStyle/>
          <a:p>
            <a:endParaRPr lang="es-MX"/>
          </a:p>
        </p:txBody>
      </p:sp>
      <p:sp>
        <p:nvSpPr>
          <p:cNvPr id="19" name="Freeform 19"/>
          <p:cNvSpPr/>
          <p:nvPr/>
        </p:nvSpPr>
        <p:spPr>
          <a:xfrm>
            <a:off x="17452900" y="9519906"/>
            <a:ext cx="439935" cy="439935"/>
          </a:xfrm>
          <a:custGeom>
            <a:avLst/>
            <a:gdLst/>
            <a:ahLst/>
            <a:cxnLst/>
            <a:rect l="l" t="t" r="r" b="b"/>
            <a:pathLst>
              <a:path w="439935" h="439935">
                <a:moveTo>
                  <a:pt x="0" y="0"/>
                </a:moveTo>
                <a:lnTo>
                  <a:pt x="439935" y="0"/>
                </a:lnTo>
                <a:lnTo>
                  <a:pt x="439935" y="439935"/>
                </a:lnTo>
                <a:lnTo>
                  <a:pt x="0" y="439935"/>
                </a:lnTo>
                <a:lnTo>
                  <a:pt x="0" y="0"/>
                </a:lnTo>
                <a:close/>
              </a:path>
            </a:pathLst>
          </a:custGeom>
          <a:blipFill>
            <a:blip r:embed="rId7">
              <a:alphaModFix amt="40000"/>
            </a:blip>
            <a:stretch>
              <a:fillRect/>
            </a:stretch>
          </a:blipFill>
          <a:ln cap="sq">
            <a:noFill/>
            <a:prstDash val="solid"/>
            <a:miter/>
          </a:ln>
        </p:spPr>
        <p:txBody>
          <a:bodyPr/>
          <a:lstStyle/>
          <a:p>
            <a:endParaRPr lang="es-MX"/>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4733" y="-3610577"/>
            <a:ext cx="13684431" cy="16075690"/>
          </a:xfrm>
          <a:custGeom>
            <a:avLst/>
            <a:gdLst/>
            <a:ahLst/>
            <a:cxnLst/>
            <a:rect l="l" t="t" r="r" b="b"/>
            <a:pathLst>
              <a:path w="13684431" h="16075690">
                <a:moveTo>
                  <a:pt x="0" y="0"/>
                </a:moveTo>
                <a:lnTo>
                  <a:pt x="13684431" y="0"/>
                </a:lnTo>
                <a:lnTo>
                  <a:pt x="13684431" y="16075690"/>
                </a:lnTo>
                <a:lnTo>
                  <a:pt x="0" y="160756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3" name="Freeform 3"/>
          <p:cNvSpPr/>
          <p:nvPr/>
        </p:nvSpPr>
        <p:spPr>
          <a:xfrm>
            <a:off x="-2236738" y="-1090360"/>
            <a:ext cx="11040091" cy="12969270"/>
          </a:xfrm>
          <a:custGeom>
            <a:avLst/>
            <a:gdLst/>
            <a:ahLst/>
            <a:cxnLst/>
            <a:rect l="l" t="t" r="r" b="b"/>
            <a:pathLst>
              <a:path w="11040091" h="12969270">
                <a:moveTo>
                  <a:pt x="0" y="0"/>
                </a:moveTo>
                <a:lnTo>
                  <a:pt x="11040092" y="0"/>
                </a:lnTo>
                <a:lnTo>
                  <a:pt x="11040092" y="12969271"/>
                </a:lnTo>
                <a:lnTo>
                  <a:pt x="0" y="129692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4" name="TextBox 4"/>
          <p:cNvSpPr txBox="1"/>
          <p:nvPr/>
        </p:nvSpPr>
        <p:spPr>
          <a:xfrm>
            <a:off x="76200" y="3888225"/>
            <a:ext cx="7079882" cy="2435667"/>
          </a:xfrm>
          <a:prstGeom prst="rect">
            <a:avLst/>
          </a:prstGeom>
        </p:spPr>
        <p:txBody>
          <a:bodyPr wrap="square" lIns="0" tIns="0" rIns="0" bIns="0" rtlCol="0" anchor="t">
            <a:spAutoFit/>
          </a:bodyPr>
          <a:lstStyle/>
          <a:p>
            <a:pPr algn="r">
              <a:lnSpc>
                <a:spcPts val="9879"/>
              </a:lnSpc>
            </a:pPr>
            <a:r>
              <a:rPr lang="en-US" sz="7599" dirty="0">
                <a:solidFill>
                  <a:srgbClr val="000000"/>
                </a:solidFill>
                <a:latin typeface="Alta"/>
                <a:ea typeface="Alta"/>
                <a:cs typeface="Alta"/>
                <a:sym typeface="Alta"/>
              </a:rPr>
              <a:t>MODIFICACIONES AL MANUAL</a:t>
            </a:r>
          </a:p>
        </p:txBody>
      </p:sp>
      <p:sp>
        <p:nvSpPr>
          <p:cNvPr id="6" name="Freeform 6"/>
          <p:cNvSpPr/>
          <p:nvPr/>
        </p:nvSpPr>
        <p:spPr>
          <a:xfrm>
            <a:off x="7576524" y="3127412"/>
            <a:ext cx="10354994" cy="4141998"/>
          </a:xfrm>
          <a:custGeom>
            <a:avLst/>
            <a:gdLst/>
            <a:ahLst/>
            <a:cxnLst/>
            <a:rect l="l" t="t" r="r" b="b"/>
            <a:pathLst>
              <a:path w="10354994" h="4141998">
                <a:moveTo>
                  <a:pt x="0" y="0"/>
                </a:moveTo>
                <a:lnTo>
                  <a:pt x="10354994" y="0"/>
                </a:lnTo>
                <a:lnTo>
                  <a:pt x="10354994" y="4141998"/>
                </a:lnTo>
                <a:lnTo>
                  <a:pt x="0" y="4141998"/>
                </a:lnTo>
                <a:lnTo>
                  <a:pt x="0" y="0"/>
                </a:lnTo>
                <a:close/>
              </a:path>
            </a:pathLst>
          </a:custGeom>
          <a:blipFill>
            <a:blip r:embed="rId6">
              <a:extLst>
                <a:ext uri="{96DAC541-7B7A-43D3-8B79-37D633B846F1}">
                  <asvg:svgBlip xmlns:asvg="http://schemas.microsoft.com/office/drawing/2016/SVG/main" r:embed="rId7"/>
                </a:ext>
              </a:extLst>
            </a:blip>
            <a:stretch>
              <a:fillRect t="-34" b="-34"/>
            </a:stretch>
          </a:blipFill>
        </p:spPr>
        <p:txBody>
          <a:bodyPr/>
          <a:lstStyle/>
          <a:p>
            <a:endParaRPr lang="es-MX"/>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59330" y="4535754"/>
            <a:ext cx="5522470" cy="1581523"/>
          </a:xfrm>
          <a:prstGeom prst="rect">
            <a:avLst/>
          </a:prstGeom>
        </p:spPr>
        <p:txBody>
          <a:bodyPr wrap="square" lIns="0" tIns="0" rIns="0" bIns="0" rtlCol="0" anchor="t">
            <a:spAutoFit/>
          </a:bodyPr>
          <a:lstStyle/>
          <a:p>
            <a:pPr algn="just">
              <a:lnSpc>
                <a:spcPts val="4200"/>
              </a:lnSpc>
            </a:pPr>
            <a:r>
              <a:rPr lang="es-MX" sz="3000" b="1" noProof="0" dirty="0">
                <a:solidFill>
                  <a:srgbClr val="000000"/>
                </a:solidFill>
                <a:latin typeface="Caladea"/>
                <a:ea typeface="Caladea"/>
                <a:cs typeface="Caladea"/>
                <a:sym typeface="Caladea"/>
              </a:rPr>
              <a:t>Tabla Siniestros</a:t>
            </a:r>
          </a:p>
          <a:p>
            <a:pPr marL="457200" indent="-457200" algn="just">
              <a:lnSpc>
                <a:spcPts val="4200"/>
              </a:lnSpc>
              <a:buFont typeface="Arial" panose="020B0604020202020204" pitchFamily="34" charset="0"/>
              <a:buChar char="•"/>
            </a:pPr>
            <a:r>
              <a:rPr lang="es-MX" sz="3000" noProof="0" dirty="0">
                <a:solidFill>
                  <a:srgbClr val="000000"/>
                </a:solidFill>
                <a:latin typeface="Caladea"/>
                <a:ea typeface="Caladea"/>
                <a:cs typeface="Caladea"/>
                <a:sym typeface="Caladea"/>
              </a:rPr>
              <a:t>Monto recuperado reaseguro no proporcional</a:t>
            </a:r>
          </a:p>
        </p:txBody>
      </p:sp>
      <p:sp>
        <p:nvSpPr>
          <p:cNvPr id="3" name="TextBox 3"/>
          <p:cNvSpPr txBox="1"/>
          <p:nvPr/>
        </p:nvSpPr>
        <p:spPr>
          <a:xfrm>
            <a:off x="1259330" y="885825"/>
            <a:ext cx="15999970" cy="1166088"/>
          </a:xfrm>
          <a:prstGeom prst="rect">
            <a:avLst/>
          </a:prstGeom>
        </p:spPr>
        <p:txBody>
          <a:bodyPr lIns="0" tIns="0" rIns="0" bIns="0" rtlCol="0" anchor="t">
            <a:spAutoFit/>
          </a:bodyPr>
          <a:lstStyle/>
          <a:p>
            <a:pPr algn="l">
              <a:lnSpc>
                <a:spcPts val="9879"/>
              </a:lnSpc>
            </a:pPr>
            <a:r>
              <a:rPr lang="es-MX" sz="7599" noProof="0">
                <a:solidFill>
                  <a:srgbClr val="000000"/>
                </a:solidFill>
                <a:latin typeface="Alta"/>
                <a:ea typeface="Alta"/>
                <a:cs typeface="Alta"/>
                <a:sym typeface="Alta"/>
              </a:rPr>
              <a:t>Nuevos campos</a:t>
            </a:r>
            <a:endParaRPr lang="es-MX" sz="7599" noProof="0" dirty="0">
              <a:solidFill>
                <a:srgbClr val="000000"/>
              </a:solidFill>
              <a:latin typeface="Alta"/>
              <a:ea typeface="Alta"/>
              <a:cs typeface="Alta"/>
              <a:sym typeface="Alta"/>
            </a:endParaRPr>
          </a:p>
        </p:txBody>
      </p:sp>
      <p:sp>
        <p:nvSpPr>
          <p:cNvPr id="4" name="Freeform 4"/>
          <p:cNvSpPr/>
          <p:nvPr/>
        </p:nvSpPr>
        <p:spPr>
          <a:xfrm>
            <a:off x="6971317" y="3881073"/>
            <a:ext cx="13056132" cy="5554791"/>
          </a:xfrm>
          <a:custGeom>
            <a:avLst/>
            <a:gdLst/>
            <a:ahLst/>
            <a:cxnLst/>
            <a:rect l="l" t="t" r="r" b="b"/>
            <a:pathLst>
              <a:path w="13056132" h="5554791">
                <a:moveTo>
                  <a:pt x="0" y="0"/>
                </a:moveTo>
                <a:lnTo>
                  <a:pt x="13056132" y="0"/>
                </a:lnTo>
                <a:lnTo>
                  <a:pt x="13056132" y="5554791"/>
                </a:lnTo>
                <a:lnTo>
                  <a:pt x="0" y="5554791"/>
                </a:lnTo>
                <a:lnTo>
                  <a:pt x="0" y="0"/>
                </a:lnTo>
                <a:close/>
              </a:path>
            </a:pathLst>
          </a:custGeom>
          <a:blipFill>
            <a:blip r:embed="rId2">
              <a:extLst>
                <a:ext uri="{96DAC541-7B7A-43D3-8B79-37D633B846F1}">
                  <asvg:svgBlip xmlns:asvg="http://schemas.microsoft.com/office/drawing/2016/SVG/main" r:embed="rId3"/>
                </a:ext>
              </a:extLst>
            </a:blip>
            <a:stretch>
              <a:fillRect t="-28" b="-28"/>
            </a:stretch>
          </a:blipFill>
        </p:spPr>
        <p:txBody>
          <a:bodyPr/>
          <a:lstStyle/>
          <a:p>
            <a:endParaRPr lang="es-MX"/>
          </a:p>
        </p:txBody>
      </p:sp>
    </p:spTree>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54165-1215-3A18-DE99-DB71B9646DF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10EFFC6-2B08-153A-E680-2AA4D5FD0F6D}"/>
              </a:ext>
            </a:extLst>
          </p:cNvPr>
          <p:cNvSpPr/>
          <p:nvPr/>
        </p:nvSpPr>
        <p:spPr>
          <a:xfrm>
            <a:off x="1124733" y="-3610577"/>
            <a:ext cx="13684431" cy="16075690"/>
          </a:xfrm>
          <a:custGeom>
            <a:avLst/>
            <a:gdLst/>
            <a:ahLst/>
            <a:cxnLst/>
            <a:rect l="l" t="t" r="r" b="b"/>
            <a:pathLst>
              <a:path w="13684431" h="16075690">
                <a:moveTo>
                  <a:pt x="0" y="0"/>
                </a:moveTo>
                <a:lnTo>
                  <a:pt x="13684431" y="0"/>
                </a:lnTo>
                <a:lnTo>
                  <a:pt x="13684431" y="16075690"/>
                </a:lnTo>
                <a:lnTo>
                  <a:pt x="0" y="160756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3" name="Freeform 3">
            <a:extLst>
              <a:ext uri="{FF2B5EF4-FFF2-40B4-BE49-F238E27FC236}">
                <a16:creationId xmlns:a16="http://schemas.microsoft.com/office/drawing/2014/main" id="{F12F0D62-F84F-715A-D956-159388BFEFA7}"/>
              </a:ext>
            </a:extLst>
          </p:cNvPr>
          <p:cNvSpPr/>
          <p:nvPr/>
        </p:nvSpPr>
        <p:spPr>
          <a:xfrm>
            <a:off x="-2236738" y="-1090360"/>
            <a:ext cx="11040091" cy="12969270"/>
          </a:xfrm>
          <a:custGeom>
            <a:avLst/>
            <a:gdLst/>
            <a:ahLst/>
            <a:cxnLst/>
            <a:rect l="l" t="t" r="r" b="b"/>
            <a:pathLst>
              <a:path w="11040091" h="12969270">
                <a:moveTo>
                  <a:pt x="0" y="0"/>
                </a:moveTo>
                <a:lnTo>
                  <a:pt x="11040092" y="0"/>
                </a:lnTo>
                <a:lnTo>
                  <a:pt x="11040092" y="12969271"/>
                </a:lnTo>
                <a:lnTo>
                  <a:pt x="0" y="129692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4" name="TextBox 4">
            <a:extLst>
              <a:ext uri="{FF2B5EF4-FFF2-40B4-BE49-F238E27FC236}">
                <a16:creationId xmlns:a16="http://schemas.microsoft.com/office/drawing/2014/main" id="{7F0736F4-4704-B793-5237-D2C8538C8DF8}"/>
              </a:ext>
            </a:extLst>
          </p:cNvPr>
          <p:cNvSpPr txBox="1"/>
          <p:nvPr/>
        </p:nvSpPr>
        <p:spPr>
          <a:xfrm>
            <a:off x="616318" y="3888225"/>
            <a:ext cx="6458825" cy="1294130"/>
          </a:xfrm>
          <a:prstGeom prst="rect">
            <a:avLst/>
          </a:prstGeom>
        </p:spPr>
        <p:txBody>
          <a:bodyPr lIns="0" tIns="0" rIns="0" bIns="0" rtlCol="0" anchor="t">
            <a:spAutoFit/>
          </a:bodyPr>
          <a:lstStyle/>
          <a:p>
            <a:pPr algn="l">
              <a:lnSpc>
                <a:spcPts val="9879"/>
              </a:lnSpc>
            </a:pPr>
            <a:r>
              <a:rPr lang="en-US" sz="7599">
                <a:solidFill>
                  <a:srgbClr val="000000"/>
                </a:solidFill>
                <a:latin typeface="Alta"/>
                <a:ea typeface="Alta"/>
                <a:cs typeface="Alta"/>
                <a:sym typeface="Alta"/>
              </a:rPr>
              <a:t>VALIDACIONES</a:t>
            </a:r>
          </a:p>
        </p:txBody>
      </p:sp>
      <p:sp>
        <p:nvSpPr>
          <p:cNvPr id="5" name="TextBox 5">
            <a:extLst>
              <a:ext uri="{FF2B5EF4-FFF2-40B4-BE49-F238E27FC236}">
                <a16:creationId xmlns:a16="http://schemas.microsoft.com/office/drawing/2014/main" id="{6C30F90A-EA60-E6A6-E844-BF347AF434ED}"/>
              </a:ext>
            </a:extLst>
          </p:cNvPr>
          <p:cNvSpPr txBox="1"/>
          <p:nvPr/>
        </p:nvSpPr>
        <p:spPr>
          <a:xfrm>
            <a:off x="228471" y="4961769"/>
            <a:ext cx="6458825" cy="1294130"/>
          </a:xfrm>
          <a:prstGeom prst="rect">
            <a:avLst/>
          </a:prstGeom>
        </p:spPr>
        <p:txBody>
          <a:bodyPr lIns="0" tIns="0" rIns="0" bIns="0" rtlCol="0" anchor="t">
            <a:spAutoFit/>
          </a:bodyPr>
          <a:lstStyle/>
          <a:p>
            <a:pPr algn="r">
              <a:lnSpc>
                <a:spcPts val="9879"/>
              </a:lnSpc>
            </a:pPr>
            <a:r>
              <a:rPr lang="en-US" sz="7599">
                <a:solidFill>
                  <a:srgbClr val="000000"/>
                </a:solidFill>
                <a:latin typeface="Alta"/>
                <a:ea typeface="Alta"/>
                <a:cs typeface="Alta"/>
                <a:sym typeface="Alta"/>
              </a:rPr>
              <a:t>NUEVAS</a:t>
            </a:r>
          </a:p>
        </p:txBody>
      </p:sp>
      <p:sp>
        <p:nvSpPr>
          <p:cNvPr id="6" name="Freeform 6">
            <a:extLst>
              <a:ext uri="{FF2B5EF4-FFF2-40B4-BE49-F238E27FC236}">
                <a16:creationId xmlns:a16="http://schemas.microsoft.com/office/drawing/2014/main" id="{6B90773A-84D0-58F2-CDEA-A8154C767EF2}"/>
              </a:ext>
            </a:extLst>
          </p:cNvPr>
          <p:cNvSpPr/>
          <p:nvPr/>
        </p:nvSpPr>
        <p:spPr>
          <a:xfrm>
            <a:off x="7576524" y="3127412"/>
            <a:ext cx="10354994" cy="4141998"/>
          </a:xfrm>
          <a:custGeom>
            <a:avLst/>
            <a:gdLst/>
            <a:ahLst/>
            <a:cxnLst/>
            <a:rect l="l" t="t" r="r" b="b"/>
            <a:pathLst>
              <a:path w="10354994" h="4141998">
                <a:moveTo>
                  <a:pt x="0" y="0"/>
                </a:moveTo>
                <a:lnTo>
                  <a:pt x="10354994" y="0"/>
                </a:lnTo>
                <a:lnTo>
                  <a:pt x="10354994" y="4141998"/>
                </a:lnTo>
                <a:lnTo>
                  <a:pt x="0" y="4141998"/>
                </a:lnTo>
                <a:lnTo>
                  <a:pt x="0" y="0"/>
                </a:lnTo>
                <a:close/>
              </a:path>
            </a:pathLst>
          </a:custGeom>
          <a:blipFill>
            <a:blip r:embed="rId6">
              <a:extLst>
                <a:ext uri="{96DAC541-7B7A-43D3-8B79-37D633B846F1}">
                  <asvg:svgBlip xmlns:asvg="http://schemas.microsoft.com/office/drawing/2016/SVG/main" r:embed="rId7"/>
                </a:ext>
              </a:extLst>
            </a:blip>
            <a:stretch>
              <a:fillRect t="-34" b="-34"/>
            </a:stretch>
          </a:blipFill>
        </p:spPr>
        <p:txBody>
          <a:bodyPr/>
          <a:lstStyle/>
          <a:p>
            <a:endParaRPr lang="es-MX"/>
          </a:p>
        </p:txBody>
      </p:sp>
    </p:spTree>
    <p:extLst>
      <p:ext uri="{BB962C8B-B14F-4D97-AF65-F5344CB8AC3E}">
        <p14:creationId xmlns:p14="http://schemas.microsoft.com/office/powerpoint/2010/main" val="38615224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327569"/>
            <a:ext cx="7201235" cy="2479675"/>
          </a:xfrm>
          <a:prstGeom prst="rect">
            <a:avLst/>
          </a:prstGeom>
        </p:spPr>
        <p:txBody>
          <a:bodyPr lIns="0" tIns="0" rIns="0" bIns="0" rtlCol="0" anchor="t">
            <a:spAutoFit/>
          </a:bodyPr>
          <a:lstStyle/>
          <a:p>
            <a:pPr marL="0" lvl="0" indent="0" algn="l">
              <a:lnSpc>
                <a:spcPts val="9349"/>
              </a:lnSpc>
              <a:spcBef>
                <a:spcPct val="0"/>
              </a:spcBef>
            </a:pPr>
            <a:r>
              <a:rPr lang="es-MX" sz="8499" noProof="0" dirty="0">
                <a:solidFill>
                  <a:srgbClr val="000000"/>
                </a:solidFill>
                <a:latin typeface="Alta"/>
                <a:ea typeface="Alta"/>
                <a:cs typeface="Alta"/>
                <a:sym typeface="Alta"/>
              </a:rPr>
              <a:t>PRIMA DEVENGADA</a:t>
            </a:r>
          </a:p>
        </p:txBody>
      </p:sp>
      <p:sp>
        <p:nvSpPr>
          <p:cNvPr id="3" name="TextBox 3"/>
          <p:cNvSpPr txBox="1"/>
          <p:nvPr/>
        </p:nvSpPr>
        <p:spPr>
          <a:xfrm>
            <a:off x="1028700" y="5879270"/>
            <a:ext cx="6667500" cy="2748253"/>
          </a:xfrm>
          <a:prstGeom prst="rect">
            <a:avLst/>
          </a:prstGeom>
        </p:spPr>
        <p:txBody>
          <a:bodyPr wrap="square" lIns="0" tIns="0" rIns="0" bIns="0" rtlCol="0" anchor="t">
            <a:spAutoFit/>
          </a:bodyPr>
          <a:lstStyle/>
          <a:p>
            <a:pPr algn="just">
              <a:lnSpc>
                <a:spcPts val="3639"/>
              </a:lnSpc>
            </a:pPr>
            <a:r>
              <a:rPr lang="es-MX" sz="2799" noProof="0" dirty="0">
                <a:solidFill>
                  <a:srgbClr val="000000"/>
                </a:solidFill>
                <a:latin typeface="Caladea"/>
                <a:ea typeface="Caladea"/>
                <a:cs typeface="Caladea"/>
                <a:sym typeface="Caladea"/>
              </a:rPr>
              <a:t>Si el año de la fecha de emisión es igual al año de reporte, el inicio de vigencia es en el año de reporte y el estatus es “Póliza cancelada durante la vigencia” [4] o “Póliza vencida” [5] entonces la Prima emitida debe ser igual a la Prima devengada</a:t>
            </a:r>
          </a:p>
        </p:txBody>
      </p:sp>
      <p:sp>
        <p:nvSpPr>
          <p:cNvPr id="4" name="Freeform 4"/>
          <p:cNvSpPr/>
          <p:nvPr/>
        </p:nvSpPr>
        <p:spPr>
          <a:xfrm>
            <a:off x="8278575" y="3572169"/>
            <a:ext cx="11833583" cy="4690402"/>
          </a:xfrm>
          <a:custGeom>
            <a:avLst/>
            <a:gdLst/>
            <a:ahLst/>
            <a:cxnLst/>
            <a:rect l="l" t="t" r="r" b="b"/>
            <a:pathLst>
              <a:path w="11833583" h="4690402">
                <a:moveTo>
                  <a:pt x="0" y="0"/>
                </a:moveTo>
                <a:lnTo>
                  <a:pt x="11833583" y="0"/>
                </a:lnTo>
                <a:lnTo>
                  <a:pt x="11833583" y="4690402"/>
                </a:lnTo>
                <a:lnTo>
                  <a:pt x="0" y="4690402"/>
                </a:lnTo>
                <a:lnTo>
                  <a:pt x="0" y="0"/>
                </a:lnTo>
                <a:close/>
              </a:path>
            </a:pathLst>
          </a:custGeom>
          <a:blipFill>
            <a:blip r:embed="rId2">
              <a:extLst>
                <a:ext uri="{96DAC541-7B7A-43D3-8B79-37D633B846F1}">
                  <asvg:svgBlip xmlns:asvg="http://schemas.microsoft.com/office/drawing/2016/SVG/main" r:embed="rId3"/>
                </a:ext>
              </a:extLst>
            </a:blip>
            <a:stretch>
              <a:fillRect l="-120" r="-120"/>
            </a:stretch>
          </a:blipFill>
        </p:spPr>
        <p:txBody>
          <a:bodyPr/>
          <a:lstStyle/>
          <a:p>
            <a:endParaRPr lang="es-MX"/>
          </a:p>
        </p:txBody>
      </p:sp>
    </p:spTree>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088297" y="1964216"/>
            <a:ext cx="6171003" cy="2479675"/>
          </a:xfrm>
          <a:prstGeom prst="rect">
            <a:avLst/>
          </a:prstGeom>
        </p:spPr>
        <p:txBody>
          <a:bodyPr lIns="0" tIns="0" rIns="0" bIns="0" rtlCol="0" anchor="t">
            <a:spAutoFit/>
          </a:bodyPr>
          <a:lstStyle/>
          <a:p>
            <a:pPr marL="0" lvl="0" indent="0" algn="r">
              <a:lnSpc>
                <a:spcPts val="9349"/>
              </a:lnSpc>
              <a:spcBef>
                <a:spcPct val="0"/>
              </a:spcBef>
            </a:pPr>
            <a:r>
              <a:rPr lang="es-MX" sz="8499" noProof="0" dirty="0">
                <a:solidFill>
                  <a:srgbClr val="000000"/>
                </a:solidFill>
                <a:latin typeface="Alta"/>
                <a:ea typeface="Alta"/>
                <a:cs typeface="Alta"/>
                <a:sym typeface="Alta"/>
              </a:rPr>
              <a:t>PRIMA EMITIDA</a:t>
            </a:r>
          </a:p>
        </p:txBody>
      </p:sp>
      <p:sp>
        <p:nvSpPr>
          <p:cNvPr id="3" name="Freeform 3"/>
          <p:cNvSpPr/>
          <p:nvPr/>
        </p:nvSpPr>
        <p:spPr>
          <a:xfrm>
            <a:off x="-1933147" y="-333379"/>
            <a:ext cx="5923693" cy="11312609"/>
          </a:xfrm>
          <a:custGeom>
            <a:avLst/>
            <a:gdLst/>
            <a:ahLst/>
            <a:cxnLst/>
            <a:rect l="l" t="t" r="r" b="b"/>
            <a:pathLst>
              <a:path w="5923693" h="11312609">
                <a:moveTo>
                  <a:pt x="0" y="0"/>
                </a:moveTo>
                <a:lnTo>
                  <a:pt x="5923694" y="0"/>
                </a:lnTo>
                <a:lnTo>
                  <a:pt x="5923694" y="11312609"/>
                </a:lnTo>
                <a:lnTo>
                  <a:pt x="0" y="113126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4" name="Freeform 4"/>
          <p:cNvSpPr/>
          <p:nvPr/>
        </p:nvSpPr>
        <p:spPr>
          <a:xfrm>
            <a:off x="822367" y="1679401"/>
            <a:ext cx="10835637" cy="6658991"/>
          </a:xfrm>
          <a:custGeom>
            <a:avLst/>
            <a:gdLst/>
            <a:ahLst/>
            <a:cxnLst/>
            <a:rect l="l" t="t" r="r" b="b"/>
            <a:pathLst>
              <a:path w="10835637" h="6658991">
                <a:moveTo>
                  <a:pt x="0" y="0"/>
                </a:moveTo>
                <a:lnTo>
                  <a:pt x="10835636" y="0"/>
                </a:lnTo>
                <a:lnTo>
                  <a:pt x="10835636" y="6658991"/>
                </a:lnTo>
                <a:lnTo>
                  <a:pt x="0" y="6658991"/>
                </a:lnTo>
                <a:lnTo>
                  <a:pt x="0" y="0"/>
                </a:lnTo>
                <a:close/>
              </a:path>
            </a:pathLst>
          </a:custGeom>
          <a:blipFill>
            <a:blip r:embed="rId4">
              <a:extLst>
                <a:ext uri="{96DAC541-7B7A-43D3-8B79-37D633B846F1}">
                  <asvg:svgBlip xmlns:asvg="http://schemas.microsoft.com/office/drawing/2016/SVG/main" r:embed="rId5"/>
                </a:ext>
              </a:extLst>
            </a:blip>
            <a:stretch>
              <a:fillRect l="-18" r="-18"/>
            </a:stretch>
          </a:blipFill>
        </p:spPr>
        <p:txBody>
          <a:bodyPr/>
          <a:lstStyle/>
          <a:p>
            <a:endParaRPr lang="es-MX"/>
          </a:p>
        </p:txBody>
      </p:sp>
      <p:sp>
        <p:nvSpPr>
          <p:cNvPr id="5" name="TextBox 5"/>
          <p:cNvSpPr txBox="1"/>
          <p:nvPr/>
        </p:nvSpPr>
        <p:spPr>
          <a:xfrm>
            <a:off x="12649199" y="4969194"/>
            <a:ext cx="4705647" cy="3968074"/>
          </a:xfrm>
          <a:prstGeom prst="rect">
            <a:avLst/>
          </a:prstGeom>
        </p:spPr>
        <p:txBody>
          <a:bodyPr wrap="square" lIns="0" tIns="0" rIns="0" bIns="0" rtlCol="0" anchor="t">
            <a:spAutoFit/>
          </a:bodyPr>
          <a:lstStyle/>
          <a:p>
            <a:pPr algn="just">
              <a:lnSpc>
                <a:spcPts val="3919"/>
              </a:lnSpc>
            </a:pPr>
            <a:r>
              <a:rPr lang="es-MX" sz="2750" noProof="0" dirty="0">
                <a:solidFill>
                  <a:srgbClr val="000000"/>
                </a:solidFill>
                <a:latin typeface="Caladea"/>
                <a:ea typeface="Caladea"/>
                <a:cs typeface="Caladea"/>
                <a:sym typeface="Caladea"/>
              </a:rPr>
              <a:t>Si el año de la fecha de emisión es igual al año de la fecha de corte y el estatus es “Póliza cancelada </a:t>
            </a:r>
            <a:r>
              <a:rPr lang="es-MX" sz="2750" dirty="0">
                <a:solidFill>
                  <a:srgbClr val="000000"/>
                </a:solidFill>
                <a:latin typeface="Caladea"/>
                <a:ea typeface="Caladea"/>
                <a:cs typeface="Caladea"/>
                <a:sym typeface="Caladea"/>
              </a:rPr>
              <a:t>durante la vigencia</a:t>
            </a:r>
            <a:r>
              <a:rPr lang="es-MX" sz="2750" noProof="0" dirty="0">
                <a:solidFill>
                  <a:srgbClr val="000000"/>
                </a:solidFill>
                <a:latin typeface="Caladea"/>
                <a:ea typeface="Caladea"/>
                <a:cs typeface="Caladea"/>
                <a:sym typeface="Caladea"/>
              </a:rPr>
              <a:t>” [</a:t>
            </a:r>
            <a:r>
              <a:rPr lang="es-MX" sz="2750" dirty="0">
                <a:solidFill>
                  <a:srgbClr val="000000"/>
                </a:solidFill>
                <a:latin typeface="Caladea"/>
                <a:ea typeface="Caladea"/>
                <a:cs typeface="Caladea"/>
                <a:sym typeface="Caladea"/>
              </a:rPr>
              <a:t>4</a:t>
            </a:r>
            <a:r>
              <a:rPr lang="es-MX" sz="2750" noProof="0" dirty="0">
                <a:solidFill>
                  <a:srgbClr val="000000"/>
                </a:solidFill>
                <a:latin typeface="Caladea"/>
                <a:ea typeface="Caladea"/>
                <a:cs typeface="Caladea"/>
                <a:sym typeface="Caladea"/>
              </a:rPr>
              <a:t>] o “Inciso cancelado </a:t>
            </a:r>
            <a:r>
              <a:rPr lang="es-MX" sz="2750" dirty="0">
                <a:solidFill>
                  <a:srgbClr val="000000"/>
                </a:solidFill>
                <a:latin typeface="Caladea"/>
                <a:ea typeface="Caladea"/>
                <a:cs typeface="Caladea"/>
                <a:sym typeface="Caladea"/>
              </a:rPr>
              <a:t>durante la vigencia</a:t>
            </a:r>
            <a:r>
              <a:rPr lang="es-MX" sz="2750" noProof="0" dirty="0">
                <a:solidFill>
                  <a:srgbClr val="000000"/>
                </a:solidFill>
                <a:latin typeface="Caladea"/>
                <a:ea typeface="Caladea"/>
                <a:cs typeface="Caladea"/>
                <a:sym typeface="Caladea"/>
              </a:rPr>
              <a:t>” [7] entonces la Prima emitida debe ser mayor a 0</a:t>
            </a:r>
          </a:p>
        </p:txBody>
      </p:sp>
    </p:spTree>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8C6C9-3980-65FF-1507-67DB1698D243}"/>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301FC88-F611-4EAF-2978-7A78B1E17716}"/>
              </a:ext>
            </a:extLst>
          </p:cNvPr>
          <p:cNvSpPr txBox="1"/>
          <p:nvPr/>
        </p:nvSpPr>
        <p:spPr>
          <a:xfrm>
            <a:off x="1259330" y="4535754"/>
            <a:ext cx="4150870" cy="1581523"/>
          </a:xfrm>
          <a:prstGeom prst="rect">
            <a:avLst/>
          </a:prstGeom>
        </p:spPr>
        <p:txBody>
          <a:bodyPr wrap="square" lIns="0" tIns="0" rIns="0" bIns="0" rtlCol="0" anchor="t">
            <a:spAutoFit/>
          </a:bodyPr>
          <a:lstStyle/>
          <a:p>
            <a:pPr algn="just">
              <a:lnSpc>
                <a:spcPts val="4200"/>
              </a:lnSpc>
            </a:pPr>
            <a:r>
              <a:rPr lang="es-MX" sz="3000" noProof="0" dirty="0">
                <a:solidFill>
                  <a:srgbClr val="000000"/>
                </a:solidFill>
                <a:latin typeface="Caladea"/>
                <a:ea typeface="Caladea"/>
                <a:cs typeface="Caladea"/>
                <a:sym typeface="Caladea"/>
              </a:rPr>
              <a:t>El monto recuperado por reaseguro no proporcional debe ser mayor o igual a 0</a:t>
            </a:r>
          </a:p>
        </p:txBody>
      </p:sp>
      <p:sp>
        <p:nvSpPr>
          <p:cNvPr id="3" name="TextBox 3">
            <a:extLst>
              <a:ext uri="{FF2B5EF4-FFF2-40B4-BE49-F238E27FC236}">
                <a16:creationId xmlns:a16="http://schemas.microsoft.com/office/drawing/2014/main" id="{0220A3C2-1CC3-6C45-62D5-21840571CC81}"/>
              </a:ext>
            </a:extLst>
          </p:cNvPr>
          <p:cNvSpPr txBox="1"/>
          <p:nvPr/>
        </p:nvSpPr>
        <p:spPr>
          <a:xfrm>
            <a:off x="1259330" y="885825"/>
            <a:ext cx="15999970" cy="2541905"/>
          </a:xfrm>
          <a:prstGeom prst="rect">
            <a:avLst/>
          </a:prstGeom>
        </p:spPr>
        <p:txBody>
          <a:bodyPr lIns="0" tIns="0" rIns="0" bIns="0" rtlCol="0" anchor="t">
            <a:spAutoFit/>
          </a:bodyPr>
          <a:lstStyle/>
          <a:p>
            <a:pPr algn="l">
              <a:lnSpc>
                <a:spcPts val="9879"/>
              </a:lnSpc>
            </a:pPr>
            <a:r>
              <a:rPr lang="es-MX" sz="7599" noProof="0" dirty="0">
                <a:solidFill>
                  <a:srgbClr val="000000"/>
                </a:solidFill>
                <a:latin typeface="Alta"/>
                <a:ea typeface="Alta"/>
                <a:cs typeface="Alta"/>
                <a:sym typeface="Alta"/>
              </a:rPr>
              <a:t>MONTO RECUPERADO POR REASEGURO NO PROPORCIONAL</a:t>
            </a:r>
          </a:p>
        </p:txBody>
      </p:sp>
      <p:sp>
        <p:nvSpPr>
          <p:cNvPr id="4" name="Freeform 4">
            <a:extLst>
              <a:ext uri="{FF2B5EF4-FFF2-40B4-BE49-F238E27FC236}">
                <a16:creationId xmlns:a16="http://schemas.microsoft.com/office/drawing/2014/main" id="{9B2A3DE4-F95C-E6FA-26FE-0B11555D9DAC}"/>
              </a:ext>
            </a:extLst>
          </p:cNvPr>
          <p:cNvSpPr/>
          <p:nvPr/>
        </p:nvSpPr>
        <p:spPr>
          <a:xfrm>
            <a:off x="6971317" y="3881073"/>
            <a:ext cx="13056132" cy="5554791"/>
          </a:xfrm>
          <a:custGeom>
            <a:avLst/>
            <a:gdLst/>
            <a:ahLst/>
            <a:cxnLst/>
            <a:rect l="l" t="t" r="r" b="b"/>
            <a:pathLst>
              <a:path w="13056132" h="5554791">
                <a:moveTo>
                  <a:pt x="0" y="0"/>
                </a:moveTo>
                <a:lnTo>
                  <a:pt x="13056132" y="0"/>
                </a:lnTo>
                <a:lnTo>
                  <a:pt x="13056132" y="5554791"/>
                </a:lnTo>
                <a:lnTo>
                  <a:pt x="0" y="5554791"/>
                </a:lnTo>
                <a:lnTo>
                  <a:pt x="0" y="0"/>
                </a:lnTo>
                <a:close/>
              </a:path>
            </a:pathLst>
          </a:custGeom>
          <a:blipFill>
            <a:blip r:embed="rId2">
              <a:extLst>
                <a:ext uri="{96DAC541-7B7A-43D3-8B79-37D633B846F1}">
                  <asvg:svgBlip xmlns:asvg="http://schemas.microsoft.com/office/drawing/2016/SVG/main" r:embed="rId3"/>
                </a:ext>
              </a:extLst>
            </a:blip>
            <a:stretch>
              <a:fillRect t="-28" b="-28"/>
            </a:stretch>
          </a:blipFill>
        </p:spPr>
        <p:txBody>
          <a:bodyPr/>
          <a:lstStyle/>
          <a:p>
            <a:endParaRPr lang="es-MX"/>
          </a:p>
        </p:txBody>
      </p:sp>
    </p:spTree>
    <p:extLst>
      <p:ext uri="{BB962C8B-B14F-4D97-AF65-F5344CB8AC3E}">
        <p14:creationId xmlns:p14="http://schemas.microsoft.com/office/powerpoint/2010/main" val="2513029300"/>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677400" y="2197954"/>
            <a:ext cx="7686756" cy="2385268"/>
          </a:xfrm>
          <a:prstGeom prst="rect">
            <a:avLst/>
          </a:prstGeom>
        </p:spPr>
        <p:txBody>
          <a:bodyPr wrap="square" lIns="0" tIns="0" rIns="0" bIns="0" rtlCol="0" anchor="t">
            <a:spAutoFit/>
          </a:bodyPr>
          <a:lstStyle/>
          <a:p>
            <a:pPr marL="0" lvl="0" indent="0" algn="r">
              <a:lnSpc>
                <a:spcPts val="9349"/>
              </a:lnSpc>
              <a:spcBef>
                <a:spcPct val="0"/>
              </a:spcBef>
            </a:pPr>
            <a:r>
              <a:rPr lang="es-MX" sz="8499" noProof="0" dirty="0">
                <a:solidFill>
                  <a:srgbClr val="000000"/>
                </a:solidFill>
                <a:latin typeface="Alta"/>
                <a:ea typeface="Alta"/>
                <a:cs typeface="Alta"/>
                <a:sym typeface="Alta"/>
              </a:rPr>
              <a:t>REASEGURO no Proporcional</a:t>
            </a:r>
          </a:p>
        </p:txBody>
      </p:sp>
      <p:sp>
        <p:nvSpPr>
          <p:cNvPr id="3" name="Freeform 3"/>
          <p:cNvSpPr/>
          <p:nvPr/>
        </p:nvSpPr>
        <p:spPr>
          <a:xfrm>
            <a:off x="-1933147" y="-333379"/>
            <a:ext cx="5923693" cy="11312609"/>
          </a:xfrm>
          <a:custGeom>
            <a:avLst/>
            <a:gdLst/>
            <a:ahLst/>
            <a:cxnLst/>
            <a:rect l="l" t="t" r="r" b="b"/>
            <a:pathLst>
              <a:path w="5923693" h="11312609">
                <a:moveTo>
                  <a:pt x="0" y="0"/>
                </a:moveTo>
                <a:lnTo>
                  <a:pt x="5923694" y="0"/>
                </a:lnTo>
                <a:lnTo>
                  <a:pt x="5923694" y="11312609"/>
                </a:lnTo>
                <a:lnTo>
                  <a:pt x="0" y="113126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4" name="TextBox 4"/>
          <p:cNvSpPr txBox="1"/>
          <p:nvPr/>
        </p:nvSpPr>
        <p:spPr>
          <a:xfrm>
            <a:off x="11582401" y="5322925"/>
            <a:ext cx="5781756" cy="4126579"/>
          </a:xfrm>
          <a:prstGeom prst="rect">
            <a:avLst/>
          </a:prstGeom>
        </p:spPr>
        <p:txBody>
          <a:bodyPr wrap="square" lIns="0" tIns="0" rIns="0" bIns="0" rtlCol="0" anchor="t">
            <a:spAutoFit/>
          </a:bodyPr>
          <a:lstStyle/>
          <a:p>
            <a:pPr algn="just">
              <a:lnSpc>
                <a:spcPts val="3640"/>
              </a:lnSpc>
            </a:pPr>
            <a:r>
              <a:rPr lang="es-MX" sz="2600" noProof="0" dirty="0">
                <a:solidFill>
                  <a:srgbClr val="000000"/>
                </a:solidFill>
                <a:latin typeface="Caladea"/>
                <a:ea typeface="Caladea"/>
                <a:cs typeface="Caladea"/>
                <a:sym typeface="Caladea"/>
              </a:rPr>
              <a:t>Si el año de la fecha de contabilización del siniestro es igual al año de reporte entonces el Monto recuperado por reaseguro no proporcional debe ser menor al Monto del siniestro ocurrido menos el Monto recuperado de reaseguro</a:t>
            </a:r>
          </a:p>
          <a:p>
            <a:pPr algn="just">
              <a:lnSpc>
                <a:spcPts val="3640"/>
              </a:lnSpc>
            </a:pPr>
            <a:endParaRPr lang="es-MX" sz="2600" dirty="0">
              <a:solidFill>
                <a:srgbClr val="000000"/>
              </a:solidFill>
              <a:latin typeface="Caladea"/>
              <a:ea typeface="Caladea"/>
              <a:cs typeface="Caladea"/>
              <a:sym typeface="Caladea"/>
            </a:endParaRPr>
          </a:p>
          <a:p>
            <a:pPr algn="just">
              <a:lnSpc>
                <a:spcPts val="3640"/>
              </a:lnSpc>
            </a:pPr>
            <a:r>
              <a:rPr lang="es-MX" sz="2600" b="1" noProof="0" dirty="0">
                <a:solidFill>
                  <a:srgbClr val="000000"/>
                </a:solidFill>
                <a:latin typeface="Caladea"/>
                <a:ea typeface="Caladea"/>
                <a:cs typeface="Caladea"/>
                <a:sym typeface="Caladea"/>
              </a:rPr>
              <a:t>Nota: </a:t>
            </a:r>
            <a:r>
              <a:rPr lang="es-MX" sz="2600" noProof="0" dirty="0">
                <a:solidFill>
                  <a:srgbClr val="C00000"/>
                </a:solidFill>
                <a:latin typeface="Caladea"/>
                <a:ea typeface="Caladea"/>
                <a:cs typeface="Caladea"/>
                <a:sym typeface="Caladea"/>
              </a:rPr>
              <a:t>Esta validación se realiza a nivel número de siniestro</a:t>
            </a:r>
          </a:p>
        </p:txBody>
      </p:sp>
      <p:sp>
        <p:nvSpPr>
          <p:cNvPr id="5" name="TextBox 5"/>
          <p:cNvSpPr txBox="1"/>
          <p:nvPr/>
        </p:nvSpPr>
        <p:spPr>
          <a:xfrm>
            <a:off x="8029462" y="1104900"/>
            <a:ext cx="9334694" cy="1104900"/>
          </a:xfrm>
          <a:prstGeom prst="rect">
            <a:avLst/>
          </a:prstGeom>
        </p:spPr>
        <p:txBody>
          <a:bodyPr lIns="0" tIns="0" rIns="0" bIns="0" rtlCol="0" anchor="t">
            <a:spAutoFit/>
          </a:bodyPr>
          <a:lstStyle/>
          <a:p>
            <a:pPr algn="r">
              <a:lnSpc>
                <a:spcPts val="8400"/>
              </a:lnSpc>
            </a:pPr>
            <a:r>
              <a:rPr lang="es-MX" sz="6000" noProof="0" dirty="0">
                <a:solidFill>
                  <a:srgbClr val="000000"/>
                </a:solidFill>
                <a:latin typeface="Alta"/>
                <a:ea typeface="Alta"/>
                <a:cs typeface="Alta"/>
                <a:sym typeface="Alta"/>
              </a:rPr>
              <a:t>Monto recuperado por</a:t>
            </a:r>
          </a:p>
        </p:txBody>
      </p:sp>
      <p:sp>
        <p:nvSpPr>
          <p:cNvPr id="6" name="Freeform 6"/>
          <p:cNvSpPr/>
          <p:nvPr/>
        </p:nvSpPr>
        <p:spPr>
          <a:xfrm>
            <a:off x="1028700" y="2493506"/>
            <a:ext cx="8792204" cy="6554189"/>
          </a:xfrm>
          <a:custGeom>
            <a:avLst/>
            <a:gdLst/>
            <a:ahLst/>
            <a:cxnLst/>
            <a:rect l="l" t="t" r="r" b="b"/>
            <a:pathLst>
              <a:path w="8792204" h="6554189">
                <a:moveTo>
                  <a:pt x="0" y="0"/>
                </a:moveTo>
                <a:lnTo>
                  <a:pt x="8792204" y="0"/>
                </a:lnTo>
                <a:lnTo>
                  <a:pt x="8792204" y="6554189"/>
                </a:lnTo>
                <a:lnTo>
                  <a:pt x="0" y="6554189"/>
                </a:lnTo>
                <a:lnTo>
                  <a:pt x="0" y="0"/>
                </a:lnTo>
                <a:close/>
              </a:path>
            </a:pathLst>
          </a:custGeom>
          <a:blipFill>
            <a:blip r:embed="rId4">
              <a:extLst>
                <a:ext uri="{96DAC541-7B7A-43D3-8B79-37D633B846F1}">
                  <asvg:svgBlip xmlns:asvg="http://schemas.microsoft.com/office/drawing/2016/SVG/main" r:embed="rId5"/>
                </a:ext>
              </a:extLst>
            </a:blip>
            <a:stretch>
              <a:fillRect l="-58" r="-58"/>
            </a:stretch>
          </a:blipFill>
        </p:spPr>
        <p:txBody>
          <a:bodyPr/>
          <a:lstStyle/>
          <a:p>
            <a:endParaRPr lang="es-MX"/>
          </a:p>
        </p:txBody>
      </p:sp>
    </p:spTree>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o" ma:contentTypeID="0x0101003D6B3A07897E7B468E6372F906A21529" ma:contentTypeVersion="3" ma:contentTypeDescription="Crear nuevo documento." ma:contentTypeScope="" ma:versionID="96f41bc828122236fb28b18823518c57">
  <xsd:schema xmlns:xsd="http://www.w3.org/2001/XMLSchema" xmlns:xs="http://www.w3.org/2001/XMLSchema" xmlns:p="http://schemas.microsoft.com/office/2006/metadata/properties" xmlns:ns2="8a1bad36-d8b0-4cfa-9462-7c748c5ba06c" xmlns:ns3="fbb82a6a-a961-4754-99c6-5e8b59674839" targetNamespace="http://schemas.microsoft.com/office/2006/metadata/properties" ma:root="true" ma:fieldsID="dff5b5ee9d2ad7274c3b25a988b8ed77" ns2:_="" ns3:_="">
    <xsd:import namespace="8a1bad36-d8b0-4cfa-9462-7c748c5ba06c"/>
    <xsd:import namespace="fbb82a6a-a961-4754-99c6-5e8b59674839"/>
    <xsd:element name="properties">
      <xsd:complexType>
        <xsd:sequence>
          <xsd:element name="documentManagement">
            <xsd:complexType>
              <xsd:all>
                <xsd:element ref="ns2:Fecha" minOccurs="0"/>
                <xsd:element ref="ns2:Ejercicio" minOccurs="0"/>
                <xsd:element ref="ns2:Orden"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1bad36-d8b0-4cfa-9462-7c748c5ba06c" elementFormDefault="qualified">
    <xsd:import namespace="http://schemas.microsoft.com/office/2006/documentManagement/types"/>
    <xsd:import namespace="http://schemas.microsoft.com/office/infopath/2007/PartnerControls"/>
    <xsd:element name="Fecha" ma:index="8" nillable="true" ma:displayName="Fecha" ma:format="DateOnly" ma:internalName="Fecha">
      <xsd:simpleType>
        <xsd:restriction base="dms:DateTime"/>
      </xsd:simpleType>
    </xsd:element>
    <xsd:element name="Ejercicio" ma:index="9" nillable="true" ma:displayName="Ejercicio" ma:internalName="Ejercicio">
      <xsd:simpleType>
        <xsd:restriction base="dms:Text">
          <xsd:maxLength value="255"/>
        </xsd:restriction>
      </xsd:simpleType>
    </xsd:element>
    <xsd:element name="Orden" ma:index="10" nillable="true" ma:displayName="Orden" ma:internalName="Orde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b82a6a-a961-4754-99c6-5e8b59674839" elementFormDefault="qualified">
    <xsd:import namespace="http://schemas.microsoft.com/office/2006/documentManagement/types"/>
    <xsd:import namespace="http://schemas.microsoft.com/office/infopath/2007/PartnerControls"/>
    <xsd:element name="_dlc_DocId" ma:index="11" nillable="true" ma:displayName="Valor de Id. de documento" ma:description="El valor del identificador de documento asignado a este elemento." ma:internalName="_dlc_DocId" ma:readOnly="true">
      <xsd:simpleType>
        <xsd:restriction base="dms:Text"/>
      </xsd:simpleType>
    </xsd:element>
    <xsd:element name="_dlc_DocIdUrl" ma:index="12"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Fecha xmlns="8a1bad36-d8b0-4cfa-9462-7c748c5ba06c">2025-11-18T06:00:00+00:00</Fecha>
    <Ejercicio xmlns="8a1bad36-d8b0-4cfa-9462-7c748c5ba06c">2025: Nueva Estructura Seguros (CUSF)</Ejercicio>
    <Orden xmlns="8a1bad36-d8b0-4cfa-9462-7c748c5ba06c">D</Orden>
    <_dlc_DocId xmlns="fbb82a6a-a961-4754-99c6-5e8b59674839">ZUWP26PT267V-208-745</_dlc_DocId>
    <_dlc_DocIdUrl xmlns="fbb82a6a-a961-4754-99c6-5e8b59674839">
      <Url>https://www.cnsf.gob.mx/Sistemas/_layouts/15/DocIdRedir.aspx?ID=ZUWP26PT267V-208-745</Url>
      <Description>ZUWP26PT267V-208-745</Description>
    </_dlc_DocIdUrl>
  </documentManagement>
</p:properties>
</file>

<file path=customXml/itemProps1.xml><?xml version="1.0" encoding="utf-8"?>
<ds:datastoreItem xmlns:ds="http://schemas.openxmlformats.org/officeDocument/2006/customXml" ds:itemID="{EEA6A435-B83A-49BC-B641-FA6728A96E47}"/>
</file>

<file path=customXml/itemProps2.xml><?xml version="1.0" encoding="utf-8"?>
<ds:datastoreItem xmlns:ds="http://schemas.openxmlformats.org/officeDocument/2006/customXml" ds:itemID="{4A2764C5-995D-466D-B719-1AB0D88D7755}"/>
</file>

<file path=customXml/itemProps3.xml><?xml version="1.0" encoding="utf-8"?>
<ds:datastoreItem xmlns:ds="http://schemas.openxmlformats.org/officeDocument/2006/customXml" ds:itemID="{2DF612E3-F729-4676-BADB-333CC153B987}"/>
</file>

<file path=customXml/itemProps4.xml><?xml version="1.0" encoding="utf-8"?>
<ds:datastoreItem xmlns:ds="http://schemas.openxmlformats.org/officeDocument/2006/customXml" ds:itemID="{9128D171-2759-485B-A85B-019F2826B2B2}"/>
</file>

<file path=docProps/app.xml><?xml version="1.0" encoding="utf-8"?>
<Properties xmlns="http://schemas.openxmlformats.org/officeDocument/2006/extended-properties" xmlns:vt="http://schemas.openxmlformats.org/officeDocument/2006/docPropsVTypes">
  <TotalTime>250</TotalTime>
  <Words>1012</Words>
  <Application>Microsoft Office PowerPoint</Application>
  <PresentationFormat>Personalizado</PresentationFormat>
  <Paragraphs>77</Paragraphs>
  <Slides>25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Caladea</vt:lpstr>
      <vt:lpstr>Calibri</vt:lpstr>
      <vt:lpstr>Alta</vt:lpstr>
      <vt:lpstr>Arial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Autos</dc:title>
  <cp:lastModifiedBy>RICARDO HUMBERTO SEVILLA AGUILAR</cp:lastModifiedBy>
  <cp:revision>11</cp:revision>
  <dcterms:created xsi:type="dcterms:W3CDTF">2006-08-16T00:00:00Z</dcterms:created>
  <dcterms:modified xsi:type="dcterms:W3CDTF">2025-11-19T06:18:01Z</dcterms:modified>
  <dc:identifier>DAG4UiP4fFw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0x0101003D6B3A07897E7B468E6372F906A21529</vt:lpwstr>
  </property>
  <property fmtid="{D5CDD505-2E9C-101B-9397-08002B2CF9AE}" pid="3" name="_dlc_DocIdItemGuid">
    <vt:lpwstr>385d7aa2-1a1e-4124-ae15-6567640bc022</vt:lpwstr>
  </property>
</Properties>
</file>